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641" r:id="rId2"/>
    <p:sldId id="665" r:id="rId3"/>
    <p:sldId id="667" r:id="rId4"/>
    <p:sldId id="668" r:id="rId5"/>
    <p:sldId id="669" r:id="rId6"/>
    <p:sldId id="642" r:id="rId7"/>
    <p:sldId id="643" r:id="rId8"/>
    <p:sldId id="644" r:id="rId9"/>
    <p:sldId id="649" r:id="rId10"/>
    <p:sldId id="651" r:id="rId11"/>
    <p:sldId id="653" r:id="rId12"/>
    <p:sldId id="655" r:id="rId13"/>
    <p:sldId id="656" r:id="rId14"/>
    <p:sldId id="657" r:id="rId15"/>
    <p:sldId id="658" r:id="rId16"/>
    <p:sldId id="659" r:id="rId17"/>
    <p:sldId id="660" r:id="rId18"/>
    <p:sldId id="662" r:id="rId19"/>
    <p:sldId id="506" r:id="rId20"/>
    <p:sldId id="439" r:id="rId21"/>
    <p:sldId id="508" r:id="rId22"/>
    <p:sldId id="558" r:id="rId23"/>
    <p:sldId id="512" r:id="rId24"/>
    <p:sldId id="587" r:id="rId25"/>
    <p:sldId id="588" r:id="rId26"/>
    <p:sldId id="593" r:id="rId27"/>
    <p:sldId id="594" r:id="rId28"/>
    <p:sldId id="595" r:id="rId29"/>
    <p:sldId id="596" r:id="rId30"/>
    <p:sldId id="597" r:id="rId31"/>
    <p:sldId id="601" r:id="rId32"/>
    <p:sldId id="602" r:id="rId33"/>
    <p:sldId id="605" r:id="rId34"/>
    <p:sldId id="603" r:id="rId35"/>
    <p:sldId id="604" r:id="rId36"/>
    <p:sldId id="606" r:id="rId37"/>
    <p:sldId id="607" r:id="rId38"/>
    <p:sldId id="608" r:id="rId39"/>
    <p:sldId id="609" r:id="rId40"/>
    <p:sldId id="631" r:id="rId41"/>
    <p:sldId id="615" r:id="rId42"/>
    <p:sldId id="616" r:id="rId43"/>
    <p:sldId id="617" r:id="rId44"/>
    <p:sldId id="618" r:id="rId45"/>
    <p:sldId id="619" r:id="rId46"/>
    <p:sldId id="620" r:id="rId47"/>
    <p:sldId id="621" r:id="rId48"/>
    <p:sldId id="622" r:id="rId49"/>
    <p:sldId id="623" r:id="rId50"/>
    <p:sldId id="640" r:id="rId51"/>
    <p:sldId id="624" r:id="rId52"/>
    <p:sldId id="625" r:id="rId53"/>
    <p:sldId id="626" r:id="rId54"/>
    <p:sldId id="627" r:id="rId55"/>
    <p:sldId id="628" r:id="rId56"/>
    <p:sldId id="629" r:id="rId57"/>
    <p:sldId id="630" r:id="rId58"/>
    <p:sldId id="666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>
      <p:cViewPr>
        <p:scale>
          <a:sx n="67" d="100"/>
          <a:sy n="67" d="100"/>
        </p:scale>
        <p:origin x="-171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18C77-F931-43E6-80F5-911CEFF99F88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B346B3-BC4C-443B-980A-D8B330A7A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19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1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7050" y="-11993563"/>
            <a:ext cx="16930688" cy="126968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22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7050" y="-11993563"/>
            <a:ext cx="16930688" cy="126968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48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7050" y="-11993563"/>
            <a:ext cx="16930688" cy="126968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49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5463" y="-11993563"/>
            <a:ext cx="16929101" cy="126968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50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97050" y="-11993563"/>
            <a:ext cx="16930688" cy="126968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A1E9BEE-CFC1-42F6-A9AE-3CE9F836B222}" type="slidenum">
              <a:rPr lang="sr-Latn-RS" smtClean="0">
                <a:solidFill>
                  <a:prstClr val="black"/>
                </a:solidFill>
              </a:rPr>
              <a:pPr/>
              <a:t>51</a:t>
            </a:fld>
            <a:endParaRPr 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1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4259-F3F4-4DBF-A627-017AC99B0999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5651-636D-4C88-BE66-FA58ADE3D601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1B9A-0E3A-4D4D-A831-CC43980B6E89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DC22-F04C-498F-9238-7AEC1A712AF7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362F-6A34-4B86-8E3F-AEE721944C33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5C53-6A3C-46FF-A018-A27A4637DBB3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6FCC-2BF6-4834-A2E0-011B46E9D47E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BA3A-46AA-48D5-B612-0094C01FA399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351B-5D43-40D3-AD61-F7712FC6C77A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8D0F-9FBD-4037-BC31-029D98E24429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735FA-3BF1-495A-A16C-BE69F4C04718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3871-6839-464E-AE18-28A0C1670B6A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61974-F7AB-413C-8633-0282B2C6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4032448" cy="12961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Додатни услови за учешће –пракса и ставови Управе за јавне набавке</a:t>
            </a:r>
            <a:endParaRPr lang="x-none" sz="2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17900" y="5359393"/>
            <a:ext cx="6151845" cy="466740"/>
          </a:xfrm>
        </p:spPr>
        <p:txBody>
          <a:bodyPr>
            <a:normAutofit fontScale="77500" lnSpcReduction="20000"/>
          </a:bodyPr>
          <a:lstStyle/>
          <a:p>
            <a:r>
              <a:rPr lang="sr-Cyrl-CS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Милош Јовић, Управа за јавне набавке</a:t>
            </a:r>
            <a:endParaRPr lang="x-none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28662" y="4286256"/>
            <a:ext cx="7772400" cy="1828800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799" y="6115056"/>
            <a:ext cx="365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Врњачка Бања, 09.12.2016. године</a:t>
            </a:r>
            <a:endParaRPr lang="sr-Latn-RS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4032448" cy="2255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C:\Users\jovanpr.UJN\Desktop\logo-sr-c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3388"/>
            <a:ext cx="734481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knezebo.UJN\Desktop\Prezentacije oktobar\IPC Palic\pics\puzzle-pie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8" y="1556792"/>
            <a:ext cx="3279363" cy="1296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5112508" y="2852936"/>
            <a:ext cx="3279364" cy="22558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r-Cyrl-RS" sz="2400" b="1" dirty="0">
                <a:solidFill>
                  <a:srgbClr val="002060"/>
                </a:solidFill>
              </a:rPr>
              <a:t>Економски најповољнија понуда – елементи критеријума и њихова практична </a:t>
            </a:r>
            <a:r>
              <a:rPr lang="sr-Cyrl-RS" sz="2400" b="1" dirty="0" smtClean="0">
                <a:solidFill>
                  <a:srgbClr val="002060"/>
                </a:solidFill>
              </a:rPr>
              <a:t>примена</a:t>
            </a:r>
            <a:endParaRPr lang="sr-Latn-R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9325" y="1371600"/>
            <a:ext cx="745781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изведени радови (највише последњих 8 година), испоручена добра или </a:t>
            </a: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пружене услуге (највише последњих 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година):</a:t>
            </a:r>
            <a:endParaRPr lang="sr-Cyrl-CS" altLang="en-US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а) које су предмет јавне набавке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исте или сличне предмету јавне набавке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 одређеном обиму или количини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Одређене вредности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endParaRPr lang="sr-Cyrl-CS" altLang="en-US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Кумулације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 у одређеном обиму или количини и одређене вредности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одређени обим или количина, од чега одређени обим или количина на пословима .... + одређене вредности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Код одређених категорија лица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Поседовање стандарда квалитета (</a:t>
            </a:r>
            <a:r>
              <a:rPr lang="en-U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ISO </a:t>
            </a:r>
            <a:r>
              <a:rPr lang="sr-Cyrl-R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стандарди)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– Веза са предметом ЈН + признавање испуњења садржине стандарда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Поседовање сертификата</a:t>
            </a:r>
          </a:p>
        </p:txBody>
      </p:sp>
      <p:sp>
        <p:nvSpPr>
          <p:cNvPr id="7" name="Oval 6"/>
          <p:cNvSpPr/>
          <p:nvPr/>
        </p:nvSpPr>
        <p:spPr>
          <a:xfrm>
            <a:off x="959757" y="2737023"/>
            <a:ext cx="3886202" cy="320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206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8345" y="304800"/>
            <a:ext cx="7128792" cy="68092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sr-Cyrl-RS" altLang="en-U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Пословни капацитет - УСЛОВ</a:t>
            </a:r>
            <a:endParaRPr lang="en-US" altLang="en-US" sz="2600" b="1" dirty="0" smtClean="0">
              <a:solidFill>
                <a:srgbClr val="0070C0"/>
              </a:solidFill>
              <a:effectLst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62954" y="4067130"/>
            <a:ext cx="533400" cy="39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300" dirty="0" smtClean="0">
                <a:solidFill>
                  <a:srgbClr val="002060"/>
                </a:solidFill>
              </a:rPr>
              <a:t>?</a:t>
            </a:r>
            <a:endParaRPr lang="sr-Latn-RS" sz="33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5912" y="3116829"/>
            <a:ext cx="917623" cy="2401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r-Cyrl-RS" sz="3300" dirty="0" smtClean="0">
                <a:solidFill>
                  <a:srgbClr val="002060"/>
                </a:solidFill>
              </a:rPr>
              <a:t>?</a:t>
            </a:r>
            <a:endParaRPr lang="sr-Latn-RS" sz="33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58275" y="5181732"/>
            <a:ext cx="533400" cy="247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300" dirty="0" smtClean="0">
                <a:solidFill>
                  <a:srgbClr val="002060"/>
                </a:solidFill>
              </a:rPr>
              <a:t>?</a:t>
            </a:r>
            <a:endParaRPr lang="sr-Latn-RS" sz="33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7165" y="4725145"/>
            <a:ext cx="378158" cy="3568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rgbClr val="002060"/>
                </a:solidFill>
              </a:rPr>
              <a:t>?</a:t>
            </a:r>
            <a:endParaRPr lang="sr-Latn-RS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582" y="341117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обра – да, услуге – по потреби, радови - изузетно</a:t>
            </a:r>
            <a:endParaRPr lang="sr-Latn-RS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19" grpId="0" animBg="1"/>
      <p:bldP spid="20" grpId="0" animBg="1"/>
      <p:bldP spid="21" grpId="0" animBg="1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1183" y="3717032"/>
            <a:ext cx="7913687" cy="68092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sr-Cyrl-RS" altLang="en-U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Технички капацитет – </a:t>
            </a:r>
            <a:r>
              <a:rPr lang="sr-Cyrl-RS" altLang="en-U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УСЛОВ</a:t>
            </a:r>
            <a:endParaRPr lang="en-US" altLang="en-US" sz="2400" b="1" dirty="0" smtClean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11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580" y="1371600"/>
            <a:ext cx="796801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Располагање машинама, апаратима, возилима, опремом...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Располагање: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ласништво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акуп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изинг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sr-Cyrl-CS" altLang="en-US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2054655"/>
            <a:ext cx="2514600" cy="118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580" y="4725144"/>
            <a:ext cx="738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sr-Cyrl-CS" altLang="en-US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Лица у пословном односу са понуђачем одређених квалификационих, стручних и искуствених </a:t>
            </a:r>
            <a:r>
              <a:rPr lang="sr-Cyrl-C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квалитета</a:t>
            </a:r>
            <a:r>
              <a:rPr lang="en-US" alt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r-Cyrl-CS" altLang="en-US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1184" y="457200"/>
            <a:ext cx="7913687" cy="6809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r-Cyrl-RS" altLang="en-U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Кадровски капацитет – </a:t>
            </a:r>
            <a:r>
              <a:rPr lang="sr-Cyrl-RS" altLang="en-U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УСЛОВ</a:t>
            </a:r>
            <a:endParaRPr lang="en-US" altLang="en-US" sz="2400" b="1" dirty="0" smtClean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7635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r-Cyrl-RS" altLang="en-U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Услов и доказ</a:t>
            </a:r>
            <a:endParaRPr lang="en-US" altLang="en-US" sz="2600" b="1" dirty="0" smtClean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Узрочна веза: доказ – услов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оди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ти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рачуна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о </a:t>
            </a:r>
            <a:r>
              <a:rPr lang="en-US" sz="1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трошковима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прибављања</a:t>
            </a:r>
            <a:r>
              <a:rPr lang="en-U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доказа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Избећи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непотребно гомилање и преклапање доказа. </a:t>
            </a: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УСЛОВ изнад ДОКАЗА!!!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Доказивање изјавом свих или појединих доказа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Обавезно тражење доказа од најповољнијег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Изузеци од обавезе тражења доказа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Изјава као супститут ако доказ не постоји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Докази искљуиво уз понуду (један изузетак)</a:t>
            </a:r>
          </a:p>
          <a:p>
            <a:pPr algn="just">
              <a:lnSpc>
                <a:spcPct val="150000"/>
              </a:lnSpc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Могућност нетражења одређених доказа</a:t>
            </a:r>
            <a:endParaRPr lang="sr-Latn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29600" cy="10689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r-Cyrl-RS" sz="38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Добра и лоша пракса у одређивању додатних услова – ставови УЈН</a:t>
            </a:r>
            <a:endParaRPr lang="sr-Latn-RS" sz="3800" b="1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1" y="2207360"/>
            <a:ext cx="6413610" cy="4031474"/>
          </a:xfrm>
        </p:spPr>
      </p:pic>
    </p:spTree>
    <p:extLst>
      <p:ext uri="{BB962C8B-B14F-4D97-AF65-F5344CB8AC3E}">
        <p14:creationId xmlns:p14="http://schemas.microsoft.com/office/powerpoint/2010/main" val="10530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61883" y="476864"/>
            <a:ext cx="7391400" cy="6806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RS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Да ли је дозвољено тражити ауторизацију произвођача за набавку одређене опреме?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46570" y="1273962"/>
            <a:ext cx="7467600" cy="503926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Ауторизација – овлашћење руковања робом (складиштења, превоза, употребе, одржавања, сервисирања...)</a:t>
            </a:r>
          </a:p>
          <a:p>
            <a:pPr algn="just"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Оправдање – специфична добра (посебног режима употребе, руковања...)</a:t>
            </a:r>
          </a:p>
          <a:p>
            <a:pPr algn="just"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Нема оправдања – роба широке потрошње</a:t>
            </a:r>
          </a:p>
          <a:p>
            <a:pPr algn="just"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Сврха захтевања ауторизације у пракси РС – гаранција оригиналности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Да ли је то гаранција?</a:t>
            </a:r>
          </a:p>
          <a:p>
            <a:pPr algn="just"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Ауторизација – додатни услов?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	 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-  однос са техничким спецификацијама?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sr-Cyrl-ME" altLang="sr-Latn-RS" sz="1800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Реални проблеми: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Могућност сужавања конкуренције - контрола над поступком 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прелази у </a:t>
            </a: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руке 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произвођача</a:t>
            </a: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Издавалац </a:t>
            </a: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ауторизације није у уговорном односу са 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наручиоцем </a:t>
            </a: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– нема уговорне одговорности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589713"/>
            <a:ext cx="10493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53080" y="3047238"/>
            <a:ext cx="5955498" cy="61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ME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Ауторизација</a:t>
            </a:r>
            <a:endParaRPr lang="sr-Cyrl-ME" sz="3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28" y="692696"/>
            <a:ext cx="7772400" cy="8637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sr-Cyrl-RS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Да ли се као додатни услов може одредити максимална удаљеност одређеног објекта понуђача (складишта, базе, продајног објекта</a:t>
            </a:r>
            <a:r>
              <a:rPr lang="sr-Cyrl-RS" sz="26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...) од наручиоца?</a:t>
            </a:r>
            <a:endParaRPr lang="sr-Cyrl-RS" sz="2600" b="1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79" y="2054655"/>
            <a:ext cx="7924189" cy="427574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Оправданост услова се мора посматрати од случаја до случаја.</a:t>
            </a:r>
          </a:p>
          <a:p>
            <a:pPr algn="just">
              <a:defRPr/>
            </a:pPr>
            <a:endParaRPr lang="sr-Cyrl-ME" altLang="sr-Latn-RS" sz="1800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 ли се објекат у односу на који се поставља захтев удаљености односи на обавезу понуђача? </a:t>
            </a:r>
          </a:p>
          <a:p>
            <a:pPr marL="0" indent="0" algn="just">
              <a:buNone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захтев је непотребан и дискриминаторски </a:t>
            </a:r>
          </a:p>
          <a:p>
            <a:pPr algn="just">
              <a:defRPr/>
            </a:pP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 ли се објекат у односу на који се поставља захтев удаљености односи на обавезу наручиоца? </a:t>
            </a:r>
          </a:p>
          <a:p>
            <a:pPr marL="457200" lvl="1" indent="0" algn="just">
              <a:buNone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	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– захтев је начелно оправдан, при чему треба одредити праву меру</a:t>
            </a:r>
            <a:endParaRPr lang="sr-Cyrl-ME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713"/>
            <a:ext cx="10493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53080" y="3047237"/>
            <a:ext cx="5955498" cy="610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ME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Удаљеност објекта</a:t>
            </a:r>
            <a:endParaRPr lang="sr-Cyrl-ME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680310"/>
            <a:ext cx="7899670" cy="7968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sr-Cyrl-RS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Да ли се као додатни услов може прописати да </a:t>
            </a:r>
            <a:r>
              <a:rPr lang="sr-Cyrl-ME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понуђач у претходном периоду није био неликвидан (у блокади)?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38" y="1574058"/>
            <a:ext cx="7492992" cy="475913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Разлог – ликвидност (поузданост) будућег пословног партнера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 ли је оправдан – може ли непотребно да ограничи конкуренцију?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Већ постоји обавезан услов финансијске дисципине који понуђач мора да испуни (плаћени порези, доприноси и друге јавне дажбине)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Често необјективан показатељ, јер разлог неликвидности може да буде неоправдан (нпр. неоснована наплата менице)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Cyrl-ME" altLang="sr-Latn-RS" sz="1800" i="1" u="sng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Предлог 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Одређени број дана у блокади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Укупно (нпр. 30 дана у последње три године)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 непрекидном трајању (нпр. 15 дана непрекидно) или</a:t>
            </a:r>
          </a:p>
          <a:p>
            <a:pPr algn="just">
              <a:spcBef>
                <a:spcPts val="0"/>
              </a:spcBef>
              <a:buFontTx/>
              <a:buChar char="-"/>
              <a:defRPr/>
            </a:pP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У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купно и у минималном трајању  (нпр. </a:t>
            </a:r>
            <a:r>
              <a:rPr lang="sr-Cyrl-ME" altLang="sr-Latn-RS" sz="1800" dirty="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0 дана у последње 3 године, од чега минимум 15 дана непрекидно)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sr-Cyrl-ME" altLang="sr-Latn-RS" sz="1800" i="1" u="sng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endParaRPr lang="sr-Cyrl-ME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713"/>
            <a:ext cx="10493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53080" y="3047238"/>
            <a:ext cx="5955498" cy="61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ME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Ликвидност</a:t>
            </a:r>
            <a:endParaRPr lang="sr-Cyrl-ME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56" y="836712"/>
            <a:ext cx="7482545" cy="7635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sr-Cyrl-RS" sz="2600" b="1" i="1" dirty="0">
                <a:latin typeface="Cambria" panose="02040503050406030204" pitchFamily="18" charset="0"/>
              </a:rPr>
              <a:t>Да ли је дозвољено као додатни услов одредити обавезан обилазак локације са којом је у вези извршење уговора о предметној јавној </a:t>
            </a:r>
            <a:r>
              <a:rPr lang="sr-Cyrl-RS" sz="2600" b="1" i="1" dirty="0" smtClean="0">
                <a:latin typeface="Cambria" panose="02040503050406030204" pitchFamily="18" charset="0"/>
              </a:rPr>
              <a:t>набавци?</a:t>
            </a:r>
            <a:endParaRPr lang="sr-Cyrl-ME" sz="2600" b="1" i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123768"/>
            <a:ext cx="7772400" cy="444969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Зашто се тражи?</a:t>
            </a:r>
          </a:p>
          <a:p>
            <a:pPr>
              <a:spcBef>
                <a:spcPts val="0"/>
              </a:spcBef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Ограничење конкуренције</a:t>
            </a:r>
          </a:p>
          <a:p>
            <a:pPr>
              <a:spcBef>
                <a:spcPts val="0"/>
              </a:spcBef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Нема карактер додатног услова</a:t>
            </a:r>
          </a:p>
          <a:p>
            <a:pPr>
              <a:spcBef>
                <a:spcPts val="0"/>
              </a:spcBef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Нема карактер битног недостатка понуде  </a:t>
            </a:r>
          </a:p>
          <a:p>
            <a:pPr>
              <a:spcBef>
                <a:spcPts val="0"/>
              </a:spcBef>
              <a:defRPr/>
            </a:pP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Зашто је овај услов непотребан?</a:t>
            </a:r>
          </a:p>
          <a:p>
            <a:pPr>
              <a:spcBef>
                <a:spcPts val="0"/>
              </a:spcBef>
              <a:defRPr/>
            </a:pPr>
            <a:endParaRPr lang="sr-Cyrl-ME" altLang="sr-Latn-RS" sz="1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sr-Cyrl-ME" altLang="sr-Latn-RS" sz="1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Постоји ли ситуација да је оправдан?</a:t>
            </a:r>
          </a:p>
          <a:p>
            <a:pPr marL="0" indent="0">
              <a:buFontTx/>
              <a:buNone/>
              <a:defRPr/>
            </a:pPr>
            <a:endParaRPr lang="sr-Cyrl-ME" altLang="sr-Latn-RS" sz="1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endParaRPr lang="sr-Cyrl-ME" sz="1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713"/>
            <a:ext cx="1049338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453080" y="3047238"/>
            <a:ext cx="5955498" cy="61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ME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Обилазак локације</a:t>
            </a:r>
            <a:endParaRPr lang="sr-Cyrl-ME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98080" cy="7571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Cyrl-RS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Да ли је </a:t>
            </a:r>
            <a:r>
              <a:rPr lang="sr-Cyrl-RS" sz="26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дозвољено </a:t>
            </a:r>
            <a:r>
              <a:rPr lang="sr-Cyrl-RS" sz="2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као додатни услов одредити да је понуђач регистрован за обављање делатности која је предмет </a:t>
            </a:r>
            <a:r>
              <a:rPr lang="sr-Cyrl-RS" sz="26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ЈН?</a:t>
            </a:r>
            <a:endParaRPr lang="sr-Cyrl-RS" sz="2600" i="1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749245"/>
            <a:ext cx="7498080" cy="4581152"/>
          </a:xfrm>
        </p:spPr>
        <p:txBody>
          <a:bodyPr>
            <a:noAutofit/>
          </a:bodyPr>
          <a:lstStyle/>
          <a:p>
            <a:pPr algn="just"/>
            <a:endParaRPr lang="sr-Cyrl-R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Члан </a:t>
            </a:r>
            <a:r>
              <a:rPr lang="sr-Cyrl-R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75. </a:t>
            </a:r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став 1. тачка 1</a:t>
            </a:r>
            <a:r>
              <a:rPr lang="sr-Latn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ЗЈН: услов </a:t>
            </a:r>
            <a:r>
              <a:rPr lang="sr-Cyrl-R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 је понуђач регистрован код надлежног органа, односно уписан у одговарајући регистар</a:t>
            </a:r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sr-Latn-R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sr-Cyrl-R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учешће у поступку јавне набавке довољно да понуђач буде регистрован код надлежног органа, док је потпуно неважно која је делатност уписана као претежна у регистар привредног субјекта. </a:t>
            </a:r>
            <a:endParaRPr lang="sr-Cyrl-R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Члан 4. став 1. Закона о привредним друштвима: друштво има претежну делатност која се региструје у складу са законом о регистарцији, а може обављати и све друге активности које нису законом забрањене, независно од тога да ли су одређене оснивачким актом, односно статутом.</a:t>
            </a:r>
            <a:endParaRPr lang="sr-Latn-R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18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453080" y="3047238"/>
            <a:ext cx="5955498" cy="6108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r-Cyrl-ME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Регистрована делатност</a:t>
            </a:r>
            <a:endParaRPr lang="sr-Cyrl-ME" sz="3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248400" cy="1066800"/>
          </a:xfrm>
          <a:noFill/>
        </p:spPr>
        <p:txBody>
          <a:bodyPr>
            <a:noAutofit/>
          </a:bodyPr>
          <a:lstStyle/>
          <a:p>
            <a:pPr algn="ctr"/>
            <a:r>
              <a:rPr lang="sr-Cyrl-RS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Критеријуми за избор најповољније понуде</a:t>
            </a:r>
            <a:endParaRPr lang="sr-Latn-RS" sz="33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9" name="Picture 3" descr="C:\Users\jovanpr.UJN\Desktop\Prezentacije oktobar\IPC Palic\pics\valuefor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1981"/>
            <a:ext cx="3143732" cy="30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vanpr.UJN\Desktop\Prezentacije oktobar\IPC Palic\pics\6a00e54fa07ce288330168e7e0253997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3312368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609383" y="27531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latin typeface="Arial Black" panose="020B0A04020102020204" pitchFamily="34" charset="0"/>
              </a:rPr>
              <a:t>2</a:t>
            </a:r>
            <a:endParaRPr lang="sr-Latn-RS" sz="26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695" y="2133664"/>
            <a:ext cx="350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Економски најповољнија понуда</a:t>
            </a:r>
            <a:endParaRPr lang="sr-Latn-R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3356" y="5373216"/>
            <a:ext cx="350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Најниже понуђена цена</a:t>
            </a:r>
            <a:endParaRPr lang="sr-Latn-R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66794" y="233758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 smtClean="0">
                <a:latin typeface="Arial Black" panose="020B0A04020102020204" pitchFamily="34" charset="0"/>
              </a:rPr>
              <a:t>1</a:t>
            </a:r>
            <a:endParaRPr lang="sr-Latn-RS" sz="2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садржај</a:t>
            </a:r>
            <a:endParaRPr lang="sr-Latn-RS" sz="38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Додатни услови за учешће – пракса и ставови Управе за јавне </a:t>
            </a:r>
            <a:r>
              <a:rPr lang="sr-Cyrl-RS" dirty="0" smtClean="0"/>
              <a:t>набавке</a:t>
            </a:r>
          </a:p>
          <a:p>
            <a:r>
              <a:rPr lang="sr-Cyrl-RS" dirty="0" smtClean="0"/>
              <a:t>Економски </a:t>
            </a:r>
            <a:r>
              <a:rPr lang="sr-Cyrl-RS" dirty="0"/>
              <a:t>најповољнија понуда – елементи критеријума и њихова практична примена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ME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Најниже понуђена цена</a:t>
            </a:r>
            <a:endParaRPr lang="sr-Cyrl-ME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99"/>
              </a:buClr>
              <a:defRPr/>
            </a:pPr>
            <a:r>
              <a:rPr lang="sr-Cyrl-ME" sz="2600" b="1" u="sng" dirty="0">
                <a:latin typeface="Cambria" panose="02040503050406030204" pitchFamily="18" charset="0"/>
              </a:rPr>
              <a:t>Предност</a:t>
            </a:r>
            <a:r>
              <a:rPr lang="sr-Cyrl-ME" sz="2600" u="sng" dirty="0">
                <a:latin typeface="Cambria" panose="02040503050406030204" pitchFamily="18" charset="0"/>
              </a:rPr>
              <a:t> </a:t>
            </a:r>
            <a:r>
              <a:rPr lang="sr-Cyrl-ME" sz="2600" u="sng" dirty="0" smtClean="0">
                <a:latin typeface="Cambria" panose="02040503050406030204" pitchFamily="18" charset="0"/>
              </a:rPr>
              <a:t>:</a:t>
            </a:r>
            <a:endParaRPr lang="sr-Cyrl-ME" sz="2600" u="sng" dirty="0">
              <a:latin typeface="Cambria" panose="02040503050406030204" pitchFamily="18" charset="0"/>
            </a:endParaRPr>
          </a:p>
          <a:p>
            <a:pPr marL="720000">
              <a:buClr>
                <a:srgbClr val="009999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sr-Cyrl-ME" sz="2600" dirty="0" smtClean="0">
                <a:latin typeface="Cambria" panose="02040503050406030204" pitchFamily="18" charset="0"/>
              </a:rPr>
              <a:t>Једноставност</a:t>
            </a:r>
          </a:p>
          <a:p>
            <a:pPr marL="720000">
              <a:buClr>
                <a:srgbClr val="009999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sr-Cyrl-ME" sz="2600" dirty="0" smtClean="0">
                <a:latin typeface="Cambria" panose="02040503050406030204" pitchFamily="18" charset="0"/>
              </a:rPr>
              <a:t>Критеријум који је најобјективнији када је сама употреба НПЦ-а целисходна</a:t>
            </a:r>
          </a:p>
          <a:p>
            <a:pPr marL="720000">
              <a:buClr>
                <a:srgbClr val="009999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sr-Cyrl-ME" sz="2600" dirty="0" smtClean="0">
                <a:latin typeface="Cambria" panose="02040503050406030204" pitchFamily="18" charset="0"/>
              </a:rPr>
              <a:t>Нема оспоравања критеријума</a:t>
            </a:r>
            <a:endParaRPr lang="sr-Cyrl-ME" sz="2600" dirty="0">
              <a:latin typeface="Cambria" panose="02040503050406030204" pitchFamily="18" charset="0"/>
            </a:endParaRPr>
          </a:p>
          <a:p>
            <a:pPr marL="377100" indent="0">
              <a:buSzPct val="77000"/>
              <a:buFontTx/>
              <a:buNone/>
              <a:defRPr/>
            </a:pPr>
            <a:endParaRPr lang="sr-Cyrl-ME" sz="2600" dirty="0">
              <a:latin typeface="Cambria" panose="02040503050406030204" pitchFamily="18" charset="0"/>
            </a:endParaRPr>
          </a:p>
          <a:p>
            <a:pPr>
              <a:buClr>
                <a:srgbClr val="009999"/>
              </a:buClr>
              <a:defRPr/>
            </a:pPr>
            <a:r>
              <a:rPr lang="sr-Cyrl-ME" sz="2600" b="1" u="sng" dirty="0">
                <a:latin typeface="Cambria" panose="02040503050406030204" pitchFamily="18" charset="0"/>
              </a:rPr>
              <a:t>Ограничењ</a:t>
            </a:r>
            <a:r>
              <a:rPr lang="sr-Cyrl-RS" sz="2600" b="1" u="sng" dirty="0">
                <a:latin typeface="Cambria" panose="02040503050406030204" pitchFamily="18" charset="0"/>
              </a:rPr>
              <a:t>а</a:t>
            </a:r>
            <a:endParaRPr lang="sr-Cyrl-ME" sz="2600" dirty="0">
              <a:latin typeface="Cambria" panose="02040503050406030204" pitchFamily="18" charset="0"/>
            </a:endParaRPr>
          </a:p>
          <a:p>
            <a:pPr marL="720000">
              <a:buClr>
                <a:srgbClr val="009999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sr-Cyrl-ME" sz="2600" dirty="0" smtClean="0">
                <a:latin typeface="Cambria" panose="02040503050406030204" pitchFamily="18" charset="0"/>
              </a:rPr>
              <a:t>Не садржи све друге аспекте понуде</a:t>
            </a:r>
          </a:p>
        </p:txBody>
      </p:sp>
    </p:spTree>
    <p:extLst>
      <p:ext uri="{BB962C8B-B14F-4D97-AF65-F5344CB8AC3E}">
        <p14:creationId xmlns:p14="http://schemas.microsoft.com/office/powerpoint/2010/main" val="15265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ME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Економски најповољнија понуда</a:t>
            </a:r>
            <a:endParaRPr lang="sr-Cyrl-ME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sr-Cyrl-ME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Предност</a:t>
            </a:r>
            <a:r>
              <a:rPr lang="sr-Cyrl-ME" u="sng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Примена различитих елемената критеријума повезаних са предметом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набавке...</a:t>
            </a: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	квалитет</a:t>
            </a: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	техничке и технолошке предности</a:t>
            </a: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	еколошке предности и заштита животне средине</a:t>
            </a: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	енергетска ефикасност</a:t>
            </a: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	трошковна економичност</a:t>
            </a:r>
            <a:endParaRPr lang="sr-Latn-R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Latn-RS" dirty="0"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sr-Cyrl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гарантни </a:t>
            </a: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период</a:t>
            </a:r>
            <a:endParaRPr lang="sr-Latn-RS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r>
              <a:rPr lang="sr-Latn-RS" dirty="0">
                <a:latin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sr-Cyrl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трошкови </a:t>
            </a: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животног циклуса</a:t>
            </a:r>
            <a:r>
              <a:rPr 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....</a:t>
            </a:r>
            <a:endParaRPr lang="sr-Cyrl-R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6480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77000"/>
              <a:buFont typeface="Wingdings" panose="05000000000000000000" pitchFamily="2" charset="2"/>
              <a:buChar char="ü"/>
              <a:defRPr/>
            </a:pPr>
            <a:endParaRPr lang="sr-Cyrl-ME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82296" indent="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None/>
              <a:defRPr/>
            </a:pPr>
            <a:r>
              <a:rPr lang="sr-Cyrl-ME" b="1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Ограничења</a:t>
            </a:r>
            <a:r>
              <a:rPr lang="sr-Cyrl-ME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Недовољно познавање методологије израде модела за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ЕНП.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Нејасноће: шта је дозвољено, а шта не (неасагласност и теоретичара и практичара).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Опасност </a:t>
            </a: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од грешке (у одређивању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елемената </a:t>
            </a: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или 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њиховог </a:t>
            </a:r>
            <a:r>
              <a:rPr lang="sr-Cyrl-ME" dirty="0">
                <a:latin typeface="Cambria" panose="02040503050406030204" pitchFamily="18" charset="0"/>
                <a:cs typeface="Times New Roman" panose="02020603050405020304" pitchFamily="18" charset="0"/>
              </a:rPr>
              <a:t>релативног значаја</a:t>
            </a: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88000"/>
              <a:buFont typeface="Wingdings" panose="05000000000000000000" pitchFamily="2" charset="2"/>
              <a:buChar char="Ø"/>
              <a:defRPr/>
            </a:pPr>
            <a:r>
              <a:rPr lang="sr-Cyrl-M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Могућност оспоравања.</a:t>
            </a:r>
          </a:p>
        </p:txBody>
      </p:sp>
    </p:spTree>
    <p:extLst>
      <p:ext uri="{BB962C8B-B14F-4D97-AF65-F5344CB8AC3E}">
        <p14:creationId xmlns:p14="http://schemas.microsoft.com/office/powerpoint/2010/main" val="1724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336704" cy="792088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Елементи критеријума - карактеристике</a:t>
            </a:r>
            <a:endParaRPr lang="sr-Latn-RS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030960"/>
          </a:xfrm>
          <a:ln>
            <a:noFill/>
          </a:ln>
        </p:spPr>
        <p:txBody>
          <a:bodyPr/>
          <a:lstStyle/>
          <a:p>
            <a:r>
              <a:rPr lang="sr-Cyrl-RS" sz="2200" dirty="0" smtClean="0">
                <a:latin typeface="Cambria" panose="02040503050406030204" pitchFamily="18" charset="0"/>
              </a:rPr>
              <a:t>морају </a:t>
            </a:r>
            <a:r>
              <a:rPr lang="sr-Latn-RS" sz="2200" dirty="0">
                <a:latin typeface="Cambria" panose="02040503050406030204" pitchFamily="18" charset="0"/>
              </a:rPr>
              <a:t>бити </a:t>
            </a:r>
            <a:r>
              <a:rPr lang="sr-Latn-RS" sz="2200" b="1" dirty="0">
                <a:latin typeface="Cambria" panose="02040503050406030204" pitchFamily="18" charset="0"/>
              </a:rPr>
              <a:t>описани и </a:t>
            </a:r>
            <a:r>
              <a:rPr lang="sr-Latn-RS" sz="2200" b="1" dirty="0" smtClean="0">
                <a:latin typeface="Cambria" panose="02040503050406030204" pitchFamily="18" charset="0"/>
              </a:rPr>
              <a:t>вредновани</a:t>
            </a:r>
            <a:r>
              <a:rPr lang="sr-Cyrl-RS" sz="2200" b="1" dirty="0" smtClean="0">
                <a:latin typeface="Cambria" panose="02040503050406030204" pitchFamily="18" charset="0"/>
              </a:rPr>
              <a:t> </a:t>
            </a:r>
            <a:endParaRPr lang="sr-Latn-RS" sz="2200" b="1" dirty="0">
              <a:latin typeface="Cambria" panose="02040503050406030204" pitchFamily="18" charset="0"/>
            </a:endParaRPr>
          </a:p>
          <a:p>
            <a:r>
              <a:rPr lang="sr-Cyrl-RS" sz="2200" dirty="0" smtClean="0">
                <a:latin typeface="Cambria" panose="02040503050406030204" pitchFamily="18" charset="0"/>
              </a:rPr>
              <a:t>морају </a:t>
            </a:r>
            <a:r>
              <a:rPr lang="sr-Latn-RS" sz="2200" dirty="0">
                <a:latin typeface="Cambria" panose="02040503050406030204" pitchFamily="18" charset="0"/>
              </a:rPr>
              <a:t>стајати у </a:t>
            </a:r>
            <a:r>
              <a:rPr lang="sr-Latn-RS" sz="2200" b="1" dirty="0">
                <a:latin typeface="Cambria" panose="02040503050406030204" pitchFamily="18" charset="0"/>
              </a:rPr>
              <a:t>логичкој вези са предметом јавне </a:t>
            </a:r>
            <a:r>
              <a:rPr lang="sr-Latn-RS" sz="2200" b="1" dirty="0" smtClean="0">
                <a:latin typeface="Cambria" panose="02040503050406030204" pitchFamily="18" charset="0"/>
              </a:rPr>
              <a:t>набавке</a:t>
            </a:r>
            <a:r>
              <a:rPr lang="sr-Cyrl-RS" sz="2200" b="1" dirty="0" smtClean="0">
                <a:latin typeface="Cambria" panose="02040503050406030204" pitchFamily="18" charset="0"/>
              </a:rPr>
              <a:t> </a:t>
            </a:r>
            <a:endParaRPr lang="sr-Latn-RS" sz="2200" b="1" dirty="0">
              <a:latin typeface="Cambria" panose="02040503050406030204" pitchFamily="18" charset="0"/>
            </a:endParaRPr>
          </a:p>
          <a:p>
            <a:r>
              <a:rPr lang="sr-Cyrl-CS" sz="2200" dirty="0" smtClean="0">
                <a:latin typeface="Cambria" panose="02040503050406030204" pitchFamily="18" charset="0"/>
              </a:rPr>
              <a:t>морају </a:t>
            </a:r>
            <a:r>
              <a:rPr lang="sr-Cyrl-CS" sz="2200" dirty="0">
                <a:latin typeface="Cambria" panose="02040503050406030204" pitchFamily="18" charset="0"/>
              </a:rPr>
              <a:t>бити у вези са </a:t>
            </a:r>
            <a:r>
              <a:rPr lang="sr-Cyrl-CS" sz="2200" b="1" dirty="0">
                <a:latin typeface="Cambria" panose="02040503050406030204" pitchFamily="18" charset="0"/>
              </a:rPr>
              <a:t>извршењем предметног уговора</a:t>
            </a:r>
            <a:r>
              <a:rPr lang="sr-Cyrl-CS" sz="2200" dirty="0">
                <a:latin typeface="Cambria" panose="02040503050406030204" pitchFamily="18" charset="0"/>
              </a:rPr>
              <a:t> о </a:t>
            </a:r>
            <a:r>
              <a:rPr lang="sr-Cyrl-CS" sz="2200" dirty="0" smtClean="0">
                <a:latin typeface="Cambria" panose="02040503050406030204" pitchFamily="18" charset="0"/>
              </a:rPr>
              <a:t>јавној набавци</a:t>
            </a:r>
            <a:endParaRPr lang="sr-Latn-RS" sz="2200" dirty="0">
              <a:latin typeface="Cambria" panose="02040503050406030204" pitchFamily="18" charset="0"/>
            </a:endParaRPr>
          </a:p>
          <a:p>
            <a:r>
              <a:rPr lang="sr-Cyrl-RS" sz="2200" b="1" dirty="0" smtClean="0">
                <a:latin typeface="Cambria" panose="02040503050406030204" pitchFamily="18" charset="0"/>
              </a:rPr>
              <a:t>н</a:t>
            </a:r>
            <a:r>
              <a:rPr lang="sr-Latn-RS" sz="2200" b="1" dirty="0">
                <a:latin typeface="Cambria" panose="02040503050406030204" pitchFamily="18" charset="0"/>
              </a:rPr>
              <a:t>е </a:t>
            </a:r>
            <a:r>
              <a:rPr lang="sr-Latn-RS" sz="2200" dirty="0">
                <a:latin typeface="Cambria" panose="02040503050406030204" pitchFamily="18" charset="0"/>
              </a:rPr>
              <a:t>смеју бити </a:t>
            </a:r>
            <a:r>
              <a:rPr lang="sr-Latn-RS" sz="2200" b="1" dirty="0" smtClean="0">
                <a:latin typeface="Cambria" panose="02040503050406030204" pitchFamily="18" charset="0"/>
              </a:rPr>
              <a:t>дискриминаторски</a:t>
            </a:r>
            <a:endParaRPr lang="sr-Latn-RS" sz="2200" b="1" dirty="0">
              <a:latin typeface="Cambria" panose="02040503050406030204" pitchFamily="18" charset="0"/>
            </a:endParaRPr>
          </a:p>
          <a:p>
            <a:pPr marL="0" indent="0">
              <a:buClr>
                <a:srgbClr val="009999"/>
              </a:buClr>
              <a:buNone/>
              <a:defRPr/>
            </a:pPr>
            <a:endParaRPr lang="sr-Cyrl-ME" sz="22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9999"/>
              </a:buClr>
              <a:buFont typeface="Wingdings" panose="05000000000000000000" pitchFamily="2" charset="2"/>
              <a:buChar char="q"/>
              <a:defRPr/>
            </a:pPr>
            <a:r>
              <a:rPr lang="sr-Cyrl-RS" sz="22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Услови за учешће не могу бити одређени као елементи </a:t>
            </a:r>
            <a:r>
              <a:rPr lang="sr-Cyrl-RS" sz="2200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критеријума</a:t>
            </a:r>
            <a:r>
              <a:rPr lang="sr-Cyrl-RS" sz="22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sr-Cyrl-ME" sz="2200" u="sng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Latn-R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254912" y="1916831"/>
            <a:ext cx="0" cy="352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54791" y="1916831"/>
            <a:ext cx="4365" cy="3955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23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2404" y="260648"/>
            <a:ext cx="330151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Елементи критеријума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5153" y="1208948"/>
            <a:ext cx="2268252" cy="7078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</a:rPr>
              <a:t>Т</a:t>
            </a:r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ехнички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22976" y="1208949"/>
            <a:ext cx="2268252" cy="707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Економско -комерцијални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39911" y="2121045"/>
            <a:ext cx="3073494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</a:rPr>
              <a:t>К</a:t>
            </a:r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валитет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71974" y="2952979"/>
            <a:ext cx="3073495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Техничке и технолошке предности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89397" y="3714979"/>
            <a:ext cx="3056072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Пост-продајни сервис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583622" y="4498228"/>
            <a:ext cx="3056072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Естетске и функционалне карактеристике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22976" y="2121045"/>
            <a:ext cx="3065093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Понуђена цена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922976" y="2961913"/>
            <a:ext cx="3054956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Рок извршења/извођења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4917907" y="3769773"/>
            <a:ext cx="3065093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Услови плаћања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908246" y="4581128"/>
            <a:ext cx="3054955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Оперативни (текући) трошкови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Straight Connector 16"/>
          <p:cNvCxnSpPr>
            <a:stCxn id="4" idx="2"/>
          </p:cNvCxnSpPr>
          <p:nvPr/>
        </p:nvCxnSpPr>
        <p:spPr>
          <a:xfrm flipH="1">
            <a:off x="3067947" y="908720"/>
            <a:ext cx="1805215" cy="3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>
            <a:off x="4873162" y="908720"/>
            <a:ext cx="1641229" cy="3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922975" y="5400584"/>
            <a:ext cx="3054955" cy="77769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Попуст на цене из ценовника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590514" y="5400583"/>
            <a:ext cx="3054955" cy="777697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375"/>
              </a:spcAft>
            </a:pPr>
            <a:r>
              <a:rPr lang="sr-Cyrl-RS" spc="-15" dirty="0" smtClean="0">
                <a:solidFill>
                  <a:schemeClr val="tx1"/>
                </a:solidFill>
                <a:latin typeface="Cambria" panose="02040503050406030204" pitchFamily="18" charset="0"/>
              </a:rPr>
              <a:t>Е</a:t>
            </a:r>
            <a:r>
              <a:rPr lang="sr-Latn-RS" spc="-15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колошке </a:t>
            </a:r>
            <a:r>
              <a:rPr lang="sr-Latn-RS" spc="-15" dirty="0">
                <a:solidFill>
                  <a:schemeClr val="tx1"/>
                </a:solidFill>
                <a:latin typeface="Cambria" panose="02040503050406030204" pitchFamily="18" charset="0"/>
              </a:rPr>
              <a:t>предности </a:t>
            </a:r>
            <a:r>
              <a:rPr lang="sr-Latn-RS" spc="-15" dirty="0" smtClean="0">
                <a:solidFill>
                  <a:schemeClr val="tx1"/>
                </a:solidFill>
                <a:latin typeface="Cambria" panose="02040503050406030204" pitchFamily="18" charset="0"/>
              </a:rPr>
              <a:t>и</a:t>
            </a:r>
            <a:r>
              <a:rPr lang="sr-Cyrl-RS" spc="-15" dirty="0" smtClean="0">
                <a:solidFill>
                  <a:schemeClr val="tx1"/>
                </a:solidFill>
                <a:latin typeface="Cambria" panose="02040503050406030204" pitchFamily="18" charset="0"/>
              </a:rPr>
              <a:t> енергетска ефикасност</a:t>
            </a:r>
            <a:endParaRPr lang="sr-Latn-RS" dirty="0">
              <a:solidFill>
                <a:schemeClr val="tx1"/>
              </a:solidFill>
              <a:latin typeface="Cambria" panose="02040503050406030204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5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6494967" y="3315070"/>
            <a:ext cx="1" cy="102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86087" y="3266576"/>
            <a:ext cx="1" cy="1026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47864" y="1772816"/>
            <a:ext cx="726355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52120" y="1772816"/>
            <a:ext cx="108012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4716715" cy="79208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sr-Cyrl-RS" sz="3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МОДЕЛИ ОЦЕЊИВАЊА</a:t>
            </a:r>
            <a:endParaRPr lang="sr-Latn-RS" sz="3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24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958372"/>
            <a:ext cx="3252911" cy="16312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Оцена поједине понуде </a:t>
            </a:r>
            <a:r>
              <a:rPr lang="sr-Cyrl-RS" sz="2000" dirty="0" smtClean="0">
                <a:latin typeface="Cambria" panose="02040503050406030204" pitchFamily="18" charset="0"/>
              </a:rPr>
              <a:t>ЗАВИСИ од осталих понуда које су достављене </a:t>
            </a:r>
            <a:r>
              <a:rPr lang="sr-Cyrl-RS" sz="2000" dirty="0">
                <a:latin typeface="Cambria" panose="02040503050406030204" pitchFamily="18" charset="0"/>
              </a:rPr>
              <a:t>у поступку јавне </a:t>
            </a:r>
            <a:r>
              <a:rPr lang="sr-Cyrl-RS" sz="2000" dirty="0" smtClean="0">
                <a:latin typeface="Cambria" panose="02040503050406030204" pitchFamily="18" charset="0"/>
              </a:rPr>
              <a:t>набавке</a:t>
            </a:r>
            <a:r>
              <a:rPr lang="sr-Cyrl-RS" sz="20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5220072" y="2420888"/>
            <a:ext cx="2549793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АПСОЛУТНИ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97955" y="2420888"/>
            <a:ext cx="237626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РЕЛАТИВНИ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7728" y="3951396"/>
            <a:ext cx="3252911" cy="16312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Оцена поједине понуде </a:t>
            </a:r>
            <a:r>
              <a:rPr lang="sr-Cyrl-RS" sz="2000" dirty="0" smtClean="0">
                <a:latin typeface="Cambria" panose="02040503050406030204" pitchFamily="18" charset="0"/>
              </a:rPr>
              <a:t>НЕ ЗАВИСИ од осталих понуда које су достављене </a:t>
            </a:r>
            <a:r>
              <a:rPr lang="sr-Cyrl-RS" sz="2000" dirty="0">
                <a:latin typeface="Cambria" panose="02040503050406030204" pitchFamily="18" charset="0"/>
              </a:rPr>
              <a:t>у поступку јавне </a:t>
            </a:r>
            <a:r>
              <a:rPr lang="sr-Cyrl-RS" sz="2000" dirty="0" smtClean="0">
                <a:latin typeface="Cambria" panose="02040503050406030204" pitchFamily="18" charset="0"/>
              </a:rPr>
              <a:t>набавке</a:t>
            </a:r>
            <a:r>
              <a:rPr lang="sr-Cyrl-RS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8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6840760" cy="994122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ПРИМЕР ЗА АНАЛИЗУ</a:t>
            </a:r>
            <a:endParaRPr lang="sr-Latn-RS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7056784" cy="2917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400" dirty="0" smtClean="0">
                <a:latin typeface="Cambria" panose="02040503050406030204" pitchFamily="18" charset="0"/>
              </a:rPr>
              <a:t>Набавка фотокопир апарата (са пратећом услугом одржавања)</a:t>
            </a:r>
          </a:p>
          <a:p>
            <a:pPr algn="just"/>
            <a:r>
              <a:rPr lang="sr-Cyrl-RS" sz="2400" dirty="0" smtClean="0">
                <a:latin typeface="Cambria" panose="02040503050406030204" pitchFamily="18" charset="0"/>
              </a:rPr>
              <a:t>Процењена вредност 1.000.000 динара</a:t>
            </a:r>
          </a:p>
          <a:p>
            <a:pPr algn="just"/>
            <a:r>
              <a:rPr lang="sr-Cyrl-RS" sz="2400" dirty="0" smtClean="0">
                <a:latin typeface="Cambria" panose="02040503050406030204" pitchFamily="18" charset="0"/>
              </a:rPr>
              <a:t>Елементи критеријума: 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latin typeface="Cambria" panose="02040503050406030204" pitchFamily="18" charset="0"/>
              </a:rPr>
              <a:t>цена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latin typeface="Cambria" panose="02040503050406030204" pitchFamily="18" charset="0"/>
              </a:rPr>
              <a:t>рок испоруке 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latin typeface="Cambria" panose="02040503050406030204" pitchFamily="18" charset="0"/>
              </a:rPr>
              <a:t>гарантни рок</a:t>
            </a:r>
          </a:p>
          <a:p>
            <a:pPr algn="just">
              <a:buFontTx/>
              <a:buChar char="-"/>
            </a:pPr>
            <a:r>
              <a:rPr lang="sr-Cyrl-RS" sz="2400" dirty="0" smtClean="0">
                <a:latin typeface="Cambria" panose="02040503050406030204" pitchFamily="18" charset="0"/>
              </a:rPr>
              <a:t>време одазива на сервисну интервенцију</a:t>
            </a:r>
            <a:endParaRPr lang="sr-Cyrl-RS" sz="2400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endParaRPr lang="sr-Cyrl-RS" sz="2400" dirty="0" smtClean="0">
              <a:latin typeface="Cambria" panose="02040503050406030204" pitchFamily="18" charset="0"/>
            </a:endParaRPr>
          </a:p>
          <a:p>
            <a:pPr marL="82296" indent="0" algn="just">
              <a:buNone/>
            </a:pPr>
            <a:endParaRPr lang="sr-Cyrl-RS" sz="2400" dirty="0" smtClean="0">
              <a:latin typeface="Cambria" panose="02040503050406030204" pitchFamily="18" charset="0"/>
            </a:endParaRPr>
          </a:p>
          <a:p>
            <a:pPr marL="82296" indent="0" algn="just">
              <a:buNone/>
            </a:pPr>
            <a:endParaRPr lang="sr-Latn-RS" sz="24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25</a:t>
            </a:fld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98488"/>
              </p:ext>
            </p:extLst>
          </p:nvPr>
        </p:nvGraphicFramePr>
        <p:xfrm>
          <a:off x="1475656" y="3933055"/>
          <a:ext cx="6912768" cy="231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455928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</a:t>
                      </a:r>
                      <a:r>
                        <a:rPr lang="sr-Cyrl-RS" baseline="0" dirty="0" smtClean="0"/>
                        <a:t>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</a:t>
                      </a:r>
                      <a:r>
                        <a:rPr lang="sr-Cyrl-RS" baseline="0" dirty="0" smtClean="0"/>
                        <a:t>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</a:t>
                      </a:r>
                      <a:r>
                        <a:rPr lang="sr-Cyrl-RS" baseline="0" dirty="0" smtClean="0"/>
                        <a:t> 3</a:t>
                      </a:r>
                      <a:endParaRPr lang="sr-Latn-RS" dirty="0"/>
                    </a:p>
                  </a:txBody>
                  <a:tcPr/>
                </a:tc>
              </a:tr>
              <a:tr h="455928">
                <a:tc>
                  <a:txBody>
                    <a:bodyPr/>
                    <a:lstStyle/>
                    <a:p>
                      <a:r>
                        <a:rPr lang="sr-Cyrl-RS" dirty="0" smtClean="0"/>
                        <a:t>Цена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913.000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975.000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840.000</a:t>
                      </a:r>
                      <a:endParaRPr lang="sr-Latn-RS" dirty="0"/>
                    </a:p>
                  </a:txBody>
                  <a:tcPr/>
                </a:tc>
              </a:tr>
              <a:tr h="455928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Рок испоруке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 14 дана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 дана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14 дана</a:t>
                      </a:r>
                      <a:endParaRPr lang="sr-Latn-RS" dirty="0"/>
                    </a:p>
                  </a:txBody>
                  <a:tcPr/>
                </a:tc>
              </a:tr>
              <a:tr h="49134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Гарантни</a:t>
                      </a:r>
                      <a:r>
                        <a:rPr lang="sr-Cyrl-RS" baseline="0" dirty="0" smtClean="0"/>
                        <a:t> рок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 3</a:t>
                      </a:r>
                      <a:r>
                        <a:rPr lang="sr-Cyrl-RS" baseline="0" dirty="0" smtClean="0"/>
                        <a:t> године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4 године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2 године</a:t>
                      </a:r>
                      <a:endParaRPr lang="sr-Latn-RS" dirty="0"/>
                    </a:p>
                  </a:txBody>
                  <a:tcPr/>
                </a:tc>
              </a:tr>
              <a:tr h="455928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Време одазива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aseline="0" dirty="0" smtClean="0"/>
                        <a:t>4 сати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 сати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 сата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Пондерисање</a:t>
            </a:r>
            <a:endParaRPr lang="sr-Latn-R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560840" cy="5088632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000" dirty="0">
                <a:latin typeface="Cambria" panose="02040503050406030204" pitchFamily="18" charset="0"/>
              </a:rPr>
              <a:t>Елементи критеријума: </a:t>
            </a:r>
          </a:p>
          <a:p>
            <a:pPr algn="just">
              <a:buFontTx/>
              <a:buChar char="-"/>
            </a:pPr>
            <a:r>
              <a:rPr lang="sr-Cyrl-RS" sz="2000" dirty="0" smtClean="0">
                <a:latin typeface="Cambria" panose="02040503050406030204" pitchFamily="18" charset="0"/>
              </a:rPr>
              <a:t>Цена...............................................................................................70 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r>
              <a:rPr lang="sr-Cyrl-RS" sz="2000" dirty="0" smtClean="0">
                <a:latin typeface="Cambria" panose="02040503050406030204" pitchFamily="18" charset="0"/>
              </a:rPr>
              <a:t>гарантни рок............................................................................15 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r>
              <a:rPr lang="sr-Cyrl-RS" sz="2000" dirty="0">
                <a:latin typeface="Cambria" panose="02040503050406030204" pitchFamily="18" charset="0"/>
              </a:rPr>
              <a:t>време </a:t>
            </a:r>
            <a:r>
              <a:rPr lang="sr-Cyrl-RS" sz="2000" dirty="0" smtClean="0">
                <a:latin typeface="Cambria" panose="02040503050406030204" pitchFamily="18" charset="0"/>
              </a:rPr>
              <a:t>одазива </a:t>
            </a:r>
            <a:r>
              <a:rPr lang="sr-Cyrl-RS" sz="2000" dirty="0">
                <a:latin typeface="Cambria" panose="02040503050406030204" pitchFamily="18" charset="0"/>
              </a:rPr>
              <a:t>на сервисну </a:t>
            </a:r>
            <a:r>
              <a:rPr lang="sr-Cyrl-RS" sz="2000" dirty="0" smtClean="0">
                <a:latin typeface="Cambria" panose="02040503050406030204" pitchFamily="18" charset="0"/>
              </a:rPr>
              <a:t>интервенцију................10 пондера</a:t>
            </a:r>
          </a:p>
          <a:p>
            <a:pPr algn="just">
              <a:buFontTx/>
              <a:buChar char="-"/>
            </a:pPr>
            <a:r>
              <a:rPr lang="sr-Cyrl-RS" sz="2000" dirty="0">
                <a:latin typeface="Cambria" panose="02040503050406030204" pitchFamily="18" charset="0"/>
              </a:rPr>
              <a:t>рок испоруке...............................................................................5 </a:t>
            </a:r>
            <a:r>
              <a:rPr lang="sr-Cyrl-RS" sz="2000" dirty="0" smtClean="0">
                <a:latin typeface="Cambria" panose="02040503050406030204" pitchFamily="18" charset="0"/>
              </a:rPr>
              <a:t>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Cyrl-RS" sz="2000" dirty="0" smtClean="0">
              <a:latin typeface="Cambria" panose="02040503050406030204" pitchFamily="18" charset="0"/>
            </a:endParaRPr>
          </a:p>
          <a:p>
            <a:r>
              <a:rPr lang="sr-Cyrl-RS" sz="2000" dirty="0" smtClean="0">
                <a:latin typeface="Cambria" panose="02040503050406030204" pitchFamily="18" charset="0"/>
              </a:rPr>
              <a:t>Формула</a:t>
            </a:r>
            <a:endParaRPr lang="vi-VN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4000" b="1" dirty="0" smtClean="0">
                <a:latin typeface="Cambria" panose="02040503050406030204" pitchFamily="18" charset="0"/>
              </a:rPr>
              <a:t>УББ</a:t>
            </a:r>
            <a:r>
              <a:rPr lang="vi-VN" sz="4000" b="1" dirty="0" smtClean="0">
                <a:latin typeface="Cambria" panose="02040503050406030204" pitchFamily="18" charset="0"/>
              </a:rPr>
              <a:t> </a:t>
            </a:r>
            <a:r>
              <a:rPr lang="vi-VN" sz="4000" b="1" dirty="0">
                <a:latin typeface="Cambria" panose="02040503050406030204" pitchFamily="18" charset="0"/>
              </a:rPr>
              <a:t>= </a:t>
            </a:r>
            <a:r>
              <a:rPr lang="sr-Cyrl-RS" sz="4000" b="1" dirty="0" smtClean="0">
                <a:latin typeface="Cambria" panose="02040503050406030204" pitchFamily="18" charset="0"/>
              </a:rPr>
              <a:t>ПЦ</a:t>
            </a:r>
            <a:r>
              <a:rPr lang="vi-VN" sz="4000" b="1" dirty="0" smtClean="0">
                <a:latin typeface="Cambria" panose="02040503050406030204" pitchFamily="18" charset="0"/>
              </a:rPr>
              <a:t> </a:t>
            </a:r>
            <a:r>
              <a:rPr lang="sr-Cyrl-RS" sz="4000" b="1" dirty="0" smtClean="0">
                <a:latin typeface="Cambria" panose="02040503050406030204" pitchFamily="18" charset="0"/>
              </a:rPr>
              <a:t>+ ГР</a:t>
            </a:r>
            <a:r>
              <a:rPr lang="vi-VN" sz="4000" b="1" dirty="0" smtClean="0">
                <a:latin typeface="Cambria" panose="02040503050406030204" pitchFamily="18" charset="0"/>
              </a:rPr>
              <a:t> </a:t>
            </a:r>
            <a:r>
              <a:rPr lang="sr-Cyrl-RS" sz="4000" b="1" dirty="0" smtClean="0">
                <a:latin typeface="Cambria" panose="02040503050406030204" pitchFamily="18" charset="0"/>
              </a:rPr>
              <a:t>+ </a:t>
            </a:r>
            <a:r>
              <a:rPr lang="sr-Cyrl-RS" sz="4000" b="1" dirty="0">
                <a:latin typeface="Cambria" panose="02040503050406030204" pitchFamily="18" charset="0"/>
              </a:rPr>
              <a:t>ВО + РИ</a:t>
            </a:r>
            <a:r>
              <a:rPr lang="vi-VN" sz="4000" b="1" dirty="0">
                <a:latin typeface="Cambria" panose="02040503050406030204" pitchFamily="18" charset="0"/>
              </a:rPr>
              <a:t> </a:t>
            </a: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УББ </a:t>
            </a:r>
            <a:r>
              <a:rPr lang="vi-VN" sz="2000" dirty="0" smtClean="0">
                <a:latin typeface="Cambria" panose="02040503050406030204" pitchFamily="18" charset="0"/>
              </a:rPr>
              <a:t>= </a:t>
            </a:r>
            <a:r>
              <a:rPr lang="sr-Cyrl-RS" sz="2000" dirty="0" smtClean="0">
                <a:latin typeface="Cambria" panose="02040503050406030204" pitchFamily="18" charset="0"/>
              </a:rPr>
              <a:t>укупан број бодова</a:t>
            </a: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ПЦ = понуђена цена </a:t>
            </a: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ГР</a:t>
            </a:r>
            <a:r>
              <a:rPr lang="vi-VN" sz="2000" dirty="0">
                <a:latin typeface="Cambria" panose="02040503050406030204" pitchFamily="18" charset="0"/>
              </a:rPr>
              <a:t> = </a:t>
            </a:r>
            <a:r>
              <a:rPr lang="sr-Cyrl-RS" sz="2000" dirty="0">
                <a:latin typeface="Cambria" panose="02040503050406030204" pitchFamily="18" charset="0"/>
              </a:rPr>
              <a:t>гарантни </a:t>
            </a:r>
            <a:r>
              <a:rPr lang="sr-Cyrl-RS" sz="2000" dirty="0" smtClean="0">
                <a:latin typeface="Cambria" panose="02040503050406030204" pitchFamily="18" charset="0"/>
              </a:rPr>
              <a:t>рок</a:t>
            </a: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ВО</a:t>
            </a:r>
            <a:r>
              <a:rPr lang="vi-VN" sz="2000" dirty="0">
                <a:latin typeface="Cambria" panose="02040503050406030204" pitchFamily="18" charset="0"/>
              </a:rPr>
              <a:t> = </a:t>
            </a:r>
            <a:r>
              <a:rPr lang="sr-Cyrl-RS" sz="2000" dirty="0">
                <a:latin typeface="Cambria" panose="02040503050406030204" pitchFamily="18" charset="0"/>
              </a:rPr>
              <a:t>време </a:t>
            </a:r>
            <a:r>
              <a:rPr lang="sr-Cyrl-RS" sz="2000" dirty="0" smtClean="0">
                <a:latin typeface="Cambria" panose="02040503050406030204" pitchFamily="18" charset="0"/>
              </a:rPr>
              <a:t>одазива </a:t>
            </a:r>
            <a:r>
              <a:rPr lang="sr-Cyrl-RS" sz="2000" dirty="0">
                <a:latin typeface="Cambria" panose="02040503050406030204" pitchFamily="18" charset="0"/>
              </a:rPr>
              <a:t>на сервисну интервенцију</a:t>
            </a:r>
            <a:endParaRPr lang="vi-VN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РИ</a:t>
            </a:r>
            <a:r>
              <a:rPr lang="vi-VN" sz="2000" dirty="0" smtClean="0">
                <a:latin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</a:rPr>
              <a:t>= </a:t>
            </a:r>
            <a:r>
              <a:rPr lang="sr-Cyrl-RS" sz="2000" dirty="0" smtClean="0">
                <a:latin typeface="Cambria" panose="02040503050406030204" pitchFamily="18" charset="0"/>
              </a:rPr>
              <a:t>рок испоруке</a:t>
            </a:r>
            <a:endParaRPr lang="vi-VN" sz="2000" dirty="0">
              <a:latin typeface="Cambria" panose="02040503050406030204" pitchFamily="18" charset="0"/>
            </a:endParaRPr>
          </a:p>
          <a:p>
            <a:endParaRPr lang="sr-Latn-RS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26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ovanpr.UJN\Desktop\Prezentacije oktobar\IPC Palic\pics\cropped-g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43" y="1052736"/>
            <a:ext cx="2267794" cy="50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ovanpr.UJN\Desktop\Prezentacije oktobar\IPC Palic\pics\pr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345638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27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908719"/>
            <a:ext cx="792088" cy="5212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Ц</a:t>
            </a:r>
          </a:p>
          <a:p>
            <a:pPr algn="ctr"/>
            <a:r>
              <a:rPr lang="sr-Cyrl-RS" sz="5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Е</a:t>
            </a:r>
          </a:p>
          <a:p>
            <a:pPr algn="ctr"/>
            <a:r>
              <a:rPr lang="sr-Cyrl-RS" sz="5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</a:t>
            </a:r>
          </a:p>
          <a:p>
            <a:pPr algn="ctr"/>
            <a:r>
              <a:rPr lang="sr-Cyrl-RS" sz="5200" dirty="0">
                <a:solidFill>
                  <a:srgbClr val="FF0000"/>
                </a:solidFill>
                <a:latin typeface="Cambria" panose="02040503050406030204" pitchFamily="18" charset="0"/>
              </a:rPr>
              <a:t>А</a:t>
            </a:r>
            <a:endParaRPr lang="sr-Latn-RS" sz="5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7172" name="Picture 4" descr="C:\Users\jovanpr.UJN\Desktop\Prezentacije oktobar\IPC Palic\pics\1000000-even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58" y="2634873"/>
            <a:ext cx="280831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ovanpr.UJN\Desktop\Prezentacije oktobar\IPC Palic\pics\2m-reading-plans-coun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15196"/>
            <a:ext cx="2520280" cy="20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ovanpr.UJN\Desktop\Prezentacije oktobar\IPC Palic\pics\3mexplosion_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348880"/>
            <a:ext cx="2376264" cy="20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-Point Star 5"/>
          <p:cNvSpPr/>
          <p:nvPr/>
        </p:nvSpPr>
        <p:spPr>
          <a:xfrm>
            <a:off x="1619672" y="4293096"/>
            <a:ext cx="7056784" cy="1828090"/>
          </a:xfrm>
          <a:prstGeom prst="star7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КАКО ЈЕ ПОНДЕРИСАТИ ?</a:t>
            </a:r>
            <a:endParaRPr lang="sr-Latn-R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4248472" cy="1143000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ПОНДЕРИСАЊЕ ЦЕНЕ - Релативни модел 1 –</a:t>
            </a:r>
            <a:br>
              <a:rPr lang="sr-Cyrl-R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sr-Cyrl-R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у односу на ценовно најповољнију понуду</a:t>
            </a:r>
            <a:endParaRPr lang="sr-Latn-R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3068960"/>
            <a:ext cx="7498080" cy="35044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3000" dirty="0">
                <a:latin typeface="Cambria" panose="02040503050406030204" pitchFamily="18" charset="0"/>
              </a:rPr>
              <a:t>Б</a:t>
            </a:r>
            <a:r>
              <a:rPr lang="sr-Cyrl-RS" sz="3000" dirty="0" smtClean="0">
                <a:latin typeface="Cambria" panose="02040503050406030204" pitchFamily="18" charset="0"/>
              </a:rPr>
              <a:t>= НПЦ/Пц </a:t>
            </a:r>
            <a:r>
              <a:rPr lang="sr-Cyrl-RS" sz="3000" dirty="0">
                <a:latin typeface="Cambria" panose="02040503050406030204" pitchFamily="18" charset="0"/>
              </a:rPr>
              <a:t>* </a:t>
            </a:r>
            <a:r>
              <a:rPr lang="sr-Cyrl-RS" sz="3000" dirty="0" smtClean="0">
                <a:latin typeface="Cambria" panose="02040503050406030204" pitchFamily="18" charset="0"/>
              </a:rPr>
              <a:t>70</a:t>
            </a:r>
            <a:endParaRPr lang="sr-Cyrl-RS" sz="3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3000" dirty="0" smtClean="0">
                <a:latin typeface="Cambria" panose="02040503050406030204" pitchFamily="18" charset="0"/>
              </a:rPr>
              <a:t>Б – број </a:t>
            </a:r>
            <a:r>
              <a:rPr lang="sr-Cyrl-RS" sz="3000" dirty="0">
                <a:latin typeface="Cambria" panose="02040503050406030204" pitchFamily="18" charset="0"/>
              </a:rPr>
              <a:t>бодова који је понуда добила за понуђену </a:t>
            </a:r>
            <a:r>
              <a:rPr lang="sr-Cyrl-RS" sz="3000" dirty="0" smtClean="0">
                <a:latin typeface="Cambria" panose="02040503050406030204" pitchFamily="18" charset="0"/>
              </a:rPr>
              <a:t>цену</a:t>
            </a:r>
            <a:endParaRPr lang="sr-Cyrl-RS" sz="3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3000" dirty="0" smtClean="0">
                <a:latin typeface="Cambria" panose="02040503050406030204" pitchFamily="18" charset="0"/>
              </a:rPr>
              <a:t>НПЦ </a:t>
            </a:r>
            <a:r>
              <a:rPr lang="sr-Cyrl-RS" sz="3000" dirty="0">
                <a:latin typeface="Cambria" panose="02040503050406030204" pitchFamily="18" charset="0"/>
              </a:rPr>
              <a:t>–најнижа </a:t>
            </a:r>
            <a:r>
              <a:rPr lang="sr-Cyrl-RS" sz="3000" dirty="0" smtClean="0">
                <a:latin typeface="Cambria" panose="02040503050406030204" pitchFamily="18" charset="0"/>
              </a:rPr>
              <a:t>понуђена цена </a:t>
            </a:r>
          </a:p>
          <a:p>
            <a:pPr marL="82296" indent="0">
              <a:buNone/>
            </a:pPr>
            <a:r>
              <a:rPr lang="sr-Cyrl-RS" sz="3000" dirty="0" smtClean="0">
                <a:latin typeface="Cambria" panose="02040503050406030204" pitchFamily="18" charset="0"/>
              </a:rPr>
              <a:t>Пц – цена у понуди која се оцењује</a:t>
            </a:r>
            <a:endParaRPr lang="sr-Cyrl-RS" sz="3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3000" dirty="0">
                <a:latin typeface="Cambria" panose="02040503050406030204" pitchFamily="18" charset="0"/>
              </a:rPr>
              <a:t>7</a:t>
            </a:r>
            <a:r>
              <a:rPr lang="sr-Cyrl-RS" sz="3000" dirty="0" smtClean="0">
                <a:latin typeface="Cambria" panose="02040503050406030204" pitchFamily="18" charset="0"/>
              </a:rPr>
              <a:t>0 </a:t>
            </a:r>
            <a:r>
              <a:rPr lang="sr-Cyrl-RS" sz="3000" dirty="0">
                <a:latin typeface="Cambria" panose="02040503050406030204" pitchFamily="18" charset="0"/>
              </a:rPr>
              <a:t>–максимални број бодова</a:t>
            </a:r>
          </a:p>
          <a:p>
            <a:endParaRPr lang="sr-Latn-RS" sz="3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28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8" name="Picture 7" descr="C:\Users\jovanpr.UJN\Desktop\Prezentacije oktobar\IPC Palic\pics\calculating 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304256" cy="18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693" y="116632"/>
            <a:ext cx="7056784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Предност – једноставност и логика</a:t>
            </a:r>
            <a:endParaRPr lang="sr-Latn-R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64191"/>
              </p:ext>
            </p:extLst>
          </p:nvPr>
        </p:nvGraphicFramePr>
        <p:xfrm>
          <a:off x="1431412" y="1556791"/>
          <a:ext cx="7056783" cy="4834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244"/>
                <a:gridCol w="1350905"/>
                <a:gridCol w="2004769"/>
                <a:gridCol w="1860989"/>
                <a:gridCol w="1025876"/>
              </a:tblGrid>
              <a:tr h="179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2200" b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Цена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Број бодова – цена (макс 70)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Број бодова – остало (макс 30)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Укупно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51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/40×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0)</a:t>
                      </a:r>
                      <a:endParaRPr lang="sr-Latn-RS" sz="2200" b="0" dirty="0" smtClean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52,5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82,5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51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0/35×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0)</a:t>
                      </a:r>
                      <a:endParaRPr lang="sr-Latn-RS" sz="2200" b="0" dirty="0" smtClean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83,00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3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</a:rPr>
                        <a:t>,00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2580" y="6237312"/>
            <a:ext cx="457200" cy="476250"/>
          </a:xfrm>
        </p:spPr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29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09639" y="4725144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1900"/>
            <a:ext cx="7206382" cy="7044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r-Cyrl-R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Однос додатних услова, техничке спецификације и елемената критеријума</a:t>
            </a:r>
            <a:endParaRPr lang="sr-Latn-RS" sz="2600" b="1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9" name="Picture 5" descr="C:\Users\knezebo.UJN\Desktop\Obuka 1609\CroppedImage720520-Glasses-of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4766"/>
            <a:ext cx="7560840" cy="45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nezebo.UJN\Desktop\Obuka 1609\Holy-Tri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6327"/>
            <a:ext cx="1584176" cy="16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10" y="116951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ТЕХНИЧКЕ СПЕЦИФИКАЦИЈЕ – ШТА И КОЛИКО ?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9" y="1538847"/>
            <a:ext cx="583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ДОДАТНИ УСЛОВИ – СИГУРНОСТ РЕАЛИЗАЦИЈЕ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1922837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КРИТЕРИЈУМ ЗА ДОДЕЛУ УГОВОРА – ДОБИЈАЊЕ НАЈБОЉЕГ ЗА УЛОЖЕНО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693" y="116632"/>
            <a:ext cx="70567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dirty="0">
                <a:solidFill>
                  <a:srgbClr val="C00000"/>
                </a:solidFill>
                <a:latin typeface="Cambria" panose="02040503050406030204" pitchFamily="18" charset="0"/>
              </a:rPr>
              <a:t>Мана </a:t>
            </a:r>
            <a:r>
              <a:rPr lang="sr-Cyrl-R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– Могућност утицаја </a:t>
            </a:r>
            <a:r>
              <a:rPr lang="sr-Cyrl-RS" sz="3200" dirty="0">
                <a:solidFill>
                  <a:srgbClr val="C00000"/>
                </a:solidFill>
                <a:latin typeface="Cambria" panose="02040503050406030204" pitchFamily="18" charset="0"/>
              </a:rPr>
              <a:t>ценовно најповољниј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sr-Cyrl-RS" sz="3200" dirty="0">
                <a:solidFill>
                  <a:srgbClr val="C00000"/>
                </a:solidFill>
                <a:latin typeface="Cambria" panose="02040503050406030204" pitchFamily="18" charset="0"/>
              </a:rPr>
              <a:t> понуд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sr-Cyrl-RS" sz="3200" dirty="0">
                <a:solidFill>
                  <a:srgbClr val="C00000"/>
                </a:solidFill>
                <a:latin typeface="Cambria" panose="02040503050406030204" pitchFamily="18" charset="0"/>
              </a:rPr>
              <a:t> на </a:t>
            </a:r>
            <a:r>
              <a:rPr lang="sr-Cyrl-R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избор (необјективност утицаја)</a:t>
            </a:r>
            <a:endParaRPr lang="sr-Latn-R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2580" y="6237312"/>
            <a:ext cx="457200" cy="476250"/>
          </a:xfrm>
        </p:spPr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30</a:t>
            </a:fld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6305"/>
              </p:ext>
            </p:extLst>
          </p:nvPr>
        </p:nvGraphicFramePr>
        <p:xfrm>
          <a:off x="1420558" y="1484783"/>
          <a:ext cx="7039874" cy="5048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556"/>
                <a:gridCol w="1534150"/>
                <a:gridCol w="1958218"/>
                <a:gridCol w="1735831"/>
                <a:gridCol w="1080119"/>
              </a:tblGrid>
              <a:tr h="107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Цена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Број бодова – цена (макс 70)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b="1" dirty="0" smtClean="0">
                          <a:effectLst/>
                          <a:latin typeface="Cambria" panose="02040503050406030204" pitchFamily="18" charset="0"/>
                        </a:rPr>
                        <a:t>Број бодова – остало (макс 30)</a:t>
                      </a:r>
                      <a:endParaRPr lang="sr-Latn-RS" sz="20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Укупно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7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(25/40×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0)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43,75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.5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7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500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(25/35×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0)</a:t>
                      </a:r>
                      <a:endParaRPr lang="sr-Cyrl-RS" sz="20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sr-Latn-RS" sz="2200" b="0" dirty="0" smtClean="0"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73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07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000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(25/30×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0)</a:t>
                      </a:r>
                      <a:endParaRPr lang="sr-Cyrl-RS" sz="20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8,33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200" b="0" dirty="0" smtClean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sr-Latn-RS" sz="22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70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,33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66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2.500.000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sr-Latn-RS" sz="2000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sr-Cyrl-RS" sz="2000" dirty="0" smtClean="0">
                          <a:effectLst/>
                          <a:latin typeface="Cambria" panose="02040503050406030204" pitchFamily="18" charset="0"/>
                        </a:rPr>
                        <a:t>2,00</a:t>
                      </a:r>
                      <a:endParaRPr lang="sr-Latn-RS" sz="20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397771" y="2852936"/>
            <a:ext cx="1080120" cy="559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ambria" panose="020405030504060302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67544" y="5597531"/>
            <a:ext cx="1152128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59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4248472" cy="1431032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АПСОЛУТНИ МОДЕЛ – УНАПРЕД ОДРЕЂЕНИ БРОЈ ПОНДЕРА</a:t>
            </a:r>
            <a:endParaRPr lang="sr-Latn-R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636912"/>
            <a:ext cx="7498080" cy="39365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Пример: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Понуђена цена до 700.000 динара - 70 пондера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Сваких следећих у </a:t>
            </a:r>
            <a:r>
              <a:rPr lang="sr-Cyrl-RS" sz="2200" dirty="0">
                <a:latin typeface="Cambria" panose="02040503050406030204" pitchFamily="18" charset="0"/>
              </a:rPr>
              <a:t>границама </a:t>
            </a:r>
            <a:r>
              <a:rPr lang="sr-Cyrl-RS" sz="2200" dirty="0" smtClean="0">
                <a:latin typeface="Cambria" panose="02040503050406030204" pitchFamily="18" charset="0"/>
              </a:rPr>
              <a:t>10.000 динара више – 1 пондер мање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(нпр. понуђена цена од 700.000,01 до 710.000,00 динара – 69 пондера, понуђена цена од 800.000,01 динара до 810.000,00 динара – 59 пондера)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Максимална понуђена цена – ниво процењене вредности (обезбеђених финансијских средстава) – 1.000.000 динара – 40 пондера</a:t>
            </a:r>
            <a:endParaRPr lang="sr-Latn-RS" sz="22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6" name="Picture 5" descr="C:\Users\jovanpr.UJN\Desktop\Prezentacije oktobar\IPC Palic\pics\calculating 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9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55368"/>
            <a:ext cx="4248472" cy="1431032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КОМБИНАЦИЈА:  АПСОЛУТНИ И РЕЛАТИВНИ МОДЕЛ</a:t>
            </a:r>
            <a:endParaRPr lang="sr-Latn-R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213" y="2348880"/>
            <a:ext cx="7272808" cy="39365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Пример: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Понуда са најнижом ценом – 70 пондера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Свака понуда скупља у </a:t>
            </a:r>
            <a:r>
              <a:rPr lang="sr-Cyrl-RS" sz="2200" dirty="0">
                <a:latin typeface="Cambria" panose="02040503050406030204" pitchFamily="18" charset="0"/>
              </a:rPr>
              <a:t>границама </a:t>
            </a:r>
            <a:r>
              <a:rPr lang="sr-Cyrl-RS" sz="2200" dirty="0" smtClean="0">
                <a:latin typeface="Cambria" panose="02040503050406030204" pitchFamily="18" charset="0"/>
              </a:rPr>
              <a:t>до 10.000 динара – 1 пондер мање и тако на сваких 10.000 динара по 1 пондер</a:t>
            </a:r>
          </a:p>
          <a:p>
            <a:pPr marL="82296" indent="0">
              <a:buNone/>
            </a:pPr>
            <a:r>
              <a:rPr lang="sr-Cyrl-RS" sz="2200" dirty="0" smtClean="0">
                <a:latin typeface="Cambria" panose="02040503050406030204" pitchFamily="18" charset="0"/>
              </a:rPr>
              <a:t>(нпр. најповољнија понуда 804.000,0 динара – 70 пондера, понуда од 822.000 динара – 68 пондера, понуда од 848.000 динара – 65 пондера)</a:t>
            </a:r>
            <a:endParaRPr lang="sr-Latn-RS" sz="22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32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6" name="Picture 5" descr="C:\Users\jovanpr.UJN\Desktop\Prezentacije oktobar\IPC Palic\pics\calculating 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9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Остали елементи – </a:t>
            </a:r>
            <a:b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релативни или апсолутни модел?</a:t>
            </a:r>
            <a:endParaRPr lang="sr-Latn-RS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7498080" cy="43685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r-Cyrl-RS" sz="2000" b="1" u="sng" dirty="0">
                <a:latin typeface="Cambria" panose="02040503050406030204" pitchFamily="18" charset="0"/>
              </a:rPr>
              <a:t>ГАРАНТНИ РОК – минимални </a:t>
            </a:r>
            <a:r>
              <a:rPr lang="sr-Cyrl-RS" sz="2000" b="1" u="sng" dirty="0" smtClean="0">
                <a:latin typeface="Cambria" panose="02040503050406030204" pitchFamily="18" charset="0"/>
              </a:rPr>
              <a:t>гарантни рок </a:t>
            </a:r>
            <a:r>
              <a:rPr lang="sr-Cyrl-RS" sz="2000" b="1" u="sng" dirty="0">
                <a:latin typeface="Cambria" panose="02040503050406030204" pitchFamily="18" charset="0"/>
              </a:rPr>
              <a:t>2 </a:t>
            </a:r>
            <a:r>
              <a:rPr lang="sr-Cyrl-RS" sz="2000" b="1" u="sng" dirty="0" smtClean="0">
                <a:latin typeface="Cambria" panose="02040503050406030204" pitchFamily="18" charset="0"/>
              </a:rPr>
              <a:t>године</a:t>
            </a: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АПСОЛУТНИ МОДЕЛ</a:t>
            </a: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Гарантни </a:t>
            </a:r>
            <a:r>
              <a:rPr lang="sr-Cyrl-RS" sz="2000" dirty="0">
                <a:latin typeface="Cambria" panose="02040503050406030204" pitchFamily="18" charset="0"/>
              </a:rPr>
              <a:t>рок 5 година и дуже</a:t>
            </a:r>
            <a:r>
              <a:rPr lang="sr-Latn-RS" sz="2000" dirty="0">
                <a:latin typeface="Cambria" panose="02040503050406030204" pitchFamily="18" charset="0"/>
              </a:rPr>
              <a:t>: </a:t>
            </a:r>
            <a:r>
              <a:rPr lang="sr-Cyrl-RS" sz="2000" dirty="0" smtClean="0">
                <a:latin typeface="Cambria" panose="02040503050406030204" pitchFamily="18" charset="0"/>
              </a:rPr>
              <a:t>15 пондера</a:t>
            </a:r>
            <a:endParaRPr lang="sr-Latn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Гарантни рок 4 године </a:t>
            </a:r>
            <a:r>
              <a:rPr lang="sr-Latn-RS" sz="2000" dirty="0">
                <a:latin typeface="Cambria" panose="02040503050406030204" pitchFamily="18" charset="0"/>
              </a:rPr>
              <a:t>: </a:t>
            </a:r>
            <a:r>
              <a:rPr lang="sr-Cyrl-RS" sz="2000" dirty="0" smtClean="0">
                <a:latin typeface="Cambria" panose="02040503050406030204" pitchFamily="18" charset="0"/>
              </a:rPr>
              <a:t>10 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Гарантни рок 3 године </a:t>
            </a:r>
            <a:r>
              <a:rPr lang="sr-Latn-RS" sz="2000" dirty="0">
                <a:latin typeface="Cambria" panose="02040503050406030204" pitchFamily="18" charset="0"/>
              </a:rPr>
              <a:t>: </a:t>
            </a:r>
            <a:r>
              <a:rPr lang="sr-Cyrl-RS" sz="2000" dirty="0" smtClean="0">
                <a:latin typeface="Cambria" panose="02040503050406030204" pitchFamily="18" charset="0"/>
              </a:rPr>
              <a:t>5 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Гарантни рок 2 године: 0 </a:t>
            </a:r>
            <a:r>
              <a:rPr lang="sr-Cyrl-RS" sz="2000" dirty="0" smtClean="0">
                <a:latin typeface="Cambria" panose="02040503050406030204" pitchFamily="18" charset="0"/>
              </a:rPr>
              <a:t>пондера</a:t>
            </a:r>
          </a:p>
          <a:p>
            <a:pPr marL="82296" indent="0">
              <a:buNone/>
            </a:pPr>
            <a:endParaRPr lang="sr-Cyrl-RS" sz="2000" b="1" u="sng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РЕЛАТИВНИ МОДЕЛ</a:t>
            </a:r>
            <a:endParaRPr lang="sr-Cyrl-RS" sz="2000" b="1" u="sng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ГР </a:t>
            </a:r>
            <a:r>
              <a:rPr lang="ru-RU" sz="2000" dirty="0">
                <a:latin typeface="Cambria" panose="02040503050406030204" pitchFamily="18" charset="0"/>
              </a:rPr>
              <a:t>= </a:t>
            </a:r>
            <a:r>
              <a:rPr lang="ru-RU" sz="2000" dirty="0" smtClean="0">
                <a:latin typeface="Cambria" panose="02040503050406030204" pitchFamily="18" charset="0"/>
              </a:rPr>
              <a:t>ПГР/НГР </a:t>
            </a:r>
            <a:r>
              <a:rPr lang="ru-RU" sz="2000" dirty="0">
                <a:latin typeface="Cambria" panose="02040503050406030204" pitchFamily="18" charset="0"/>
              </a:rPr>
              <a:t>* </a:t>
            </a:r>
            <a:r>
              <a:rPr lang="ru-RU" sz="2000" dirty="0" smtClean="0">
                <a:latin typeface="Cambria" panose="02040503050406030204" pitchFamily="18" charset="0"/>
              </a:rPr>
              <a:t>15</a:t>
            </a: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ГР – број </a:t>
            </a:r>
            <a:r>
              <a:rPr lang="ru-RU" sz="2000" dirty="0">
                <a:latin typeface="Cambria" panose="02040503050406030204" pitchFamily="18" charset="0"/>
              </a:rPr>
              <a:t>бодова који је </a:t>
            </a:r>
            <a:r>
              <a:rPr lang="ru-RU" sz="2000" dirty="0" smtClean="0">
                <a:latin typeface="Cambria" panose="02040503050406030204" pitchFamily="18" charset="0"/>
              </a:rPr>
              <a:t> додељен понуђачу за  гарантни рок</a:t>
            </a:r>
            <a:endParaRPr lang="ru-RU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ПГР – гарантни рок у </a:t>
            </a:r>
            <a:r>
              <a:rPr lang="ru-RU" sz="2000" dirty="0">
                <a:latin typeface="Cambria" panose="02040503050406030204" pitchFamily="18" charset="0"/>
              </a:rPr>
              <a:t>понуди која се </a:t>
            </a:r>
            <a:r>
              <a:rPr lang="ru-RU" sz="2000" dirty="0" smtClean="0">
                <a:latin typeface="Cambria" panose="02040503050406030204" pitchFamily="18" charset="0"/>
              </a:rPr>
              <a:t>оцењује</a:t>
            </a:r>
            <a:endParaRPr lang="ru-RU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НГР – најдужи понуђени гарантни рок</a:t>
            </a:r>
            <a:endParaRPr lang="ru-RU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15 – максимални </a:t>
            </a:r>
            <a:r>
              <a:rPr lang="ru-RU" sz="2000" dirty="0">
                <a:latin typeface="Cambria" panose="02040503050406030204" pitchFamily="18" charset="0"/>
              </a:rPr>
              <a:t>број бодова</a:t>
            </a:r>
            <a:endParaRPr lang="sr-Cyrl-RS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33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Остали елементи – </a:t>
            </a:r>
            <a:b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релативни или апсолутни модел?</a:t>
            </a:r>
            <a:endParaRPr lang="sr-Latn-RS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5016624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b="1" u="sng" dirty="0">
                <a:latin typeface="Cambria" panose="02040503050406030204" pitchFamily="18" charset="0"/>
              </a:rPr>
              <a:t>ВРЕМЕ ОДАЗИВА НА СЕРВИСНУ ИНТЕРВЕНЦИЈУ – максимално време 48 </a:t>
            </a:r>
            <a:r>
              <a:rPr lang="sr-Cyrl-RS" sz="2000" b="1" u="sng" dirty="0" smtClean="0">
                <a:latin typeface="Cambria" panose="02040503050406030204" pitchFamily="18" charset="0"/>
              </a:rPr>
              <a:t>сати</a:t>
            </a:r>
          </a:p>
          <a:p>
            <a:pPr marL="82296" indent="0">
              <a:buNone/>
            </a:pPr>
            <a:endParaRPr lang="sr-Cyrl-RS" sz="2000" b="1" u="sng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АПСОЛУТНИ МОДЕЛ</a:t>
            </a:r>
            <a:endParaRPr lang="sr-Cyrl-RS" sz="2000" b="1" u="sng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Одазив у року од 4 сата</a:t>
            </a:r>
            <a:r>
              <a:rPr lang="pl-PL" sz="2000" dirty="0">
                <a:latin typeface="Cambria" panose="02040503050406030204" pitchFamily="18" charset="0"/>
              </a:rPr>
              <a:t>: </a:t>
            </a:r>
            <a:r>
              <a:rPr lang="sr-Cyrl-RS" sz="2000" dirty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- 10 пондера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Одазив у року од 5 до 12 сати: </a:t>
            </a:r>
            <a:r>
              <a:rPr lang="sr-Cyrl-RS" sz="2000" dirty="0" smtClean="0">
                <a:latin typeface="Cambria" panose="02040503050406030204" pitchFamily="18" charset="0"/>
              </a:rPr>
              <a:t>7 пондера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Одазив у року од 13 до 18 сати : </a:t>
            </a:r>
            <a:r>
              <a:rPr lang="sr-Cyrl-RS" sz="2000" dirty="0" smtClean="0">
                <a:latin typeface="Cambria" panose="02040503050406030204" pitchFamily="18" charset="0"/>
              </a:rPr>
              <a:t>5 пондера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Одазив у року од 18 до 36 сати: </a:t>
            </a:r>
            <a:r>
              <a:rPr lang="sr-Cyrl-RS" sz="2000" dirty="0" smtClean="0">
                <a:latin typeface="Cambria" panose="02040503050406030204" pitchFamily="18" charset="0"/>
              </a:rPr>
              <a:t>2 пондера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Одазив у року од 36 до 48 сати: </a:t>
            </a:r>
            <a:r>
              <a:rPr lang="sr-Cyrl-RS" sz="2000" dirty="0" smtClean="0">
                <a:latin typeface="Cambria" panose="02040503050406030204" pitchFamily="18" charset="0"/>
              </a:rPr>
              <a:t>0 пондера</a:t>
            </a:r>
          </a:p>
          <a:p>
            <a:pPr marL="82296" indent="0">
              <a:buNone/>
            </a:pPr>
            <a:endParaRPr lang="sr-Cyrl-RS" sz="20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РЕЛАТИВНИ МОДЕЛ</a:t>
            </a: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ВО </a:t>
            </a:r>
            <a:r>
              <a:rPr lang="ru-RU" sz="2000" dirty="0">
                <a:latin typeface="Cambria" panose="02040503050406030204" pitchFamily="18" charset="0"/>
              </a:rPr>
              <a:t>= ТОс/ТОт * </a:t>
            </a:r>
            <a:r>
              <a:rPr lang="ru-RU" sz="2000" dirty="0" smtClean="0">
                <a:latin typeface="Cambria" panose="02040503050406030204" pitchFamily="18" charset="0"/>
              </a:rPr>
              <a:t>10</a:t>
            </a: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ВО – број  </a:t>
            </a:r>
            <a:r>
              <a:rPr lang="ru-RU" sz="2000" dirty="0">
                <a:latin typeface="Cambria" panose="02040503050406030204" pitchFamily="18" charset="0"/>
              </a:rPr>
              <a:t>бодова  који  је  </a:t>
            </a:r>
            <a:r>
              <a:rPr lang="ru-RU" sz="2000" dirty="0" smtClean="0">
                <a:latin typeface="Cambria" panose="02040503050406030204" pitchFamily="18" charset="0"/>
              </a:rPr>
              <a:t>додељен  понуђачу</a:t>
            </a:r>
            <a:endParaRPr lang="ru-RU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НВО – најкраће време одазива </a:t>
            </a:r>
            <a:r>
              <a:rPr lang="ru-RU" sz="2000" dirty="0">
                <a:latin typeface="Cambria" panose="02040503050406030204" pitchFamily="18" charset="0"/>
              </a:rPr>
              <a:t>на сервисну </a:t>
            </a:r>
            <a:r>
              <a:rPr lang="ru-RU" sz="2000" dirty="0" smtClean="0">
                <a:latin typeface="Cambria" panose="02040503050406030204" pitchFamily="18" charset="0"/>
              </a:rPr>
              <a:t>интервенцију</a:t>
            </a:r>
            <a:endParaRPr lang="ru-RU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ПВО  – понуђено време одазива </a:t>
            </a:r>
            <a:r>
              <a:rPr lang="ru-RU" sz="2000" dirty="0">
                <a:latin typeface="Cambria" panose="02040503050406030204" pitchFamily="18" charset="0"/>
              </a:rPr>
              <a:t>на сервисну интервенцију </a:t>
            </a:r>
            <a:r>
              <a:rPr lang="ru-RU" sz="2000" dirty="0" smtClean="0">
                <a:latin typeface="Cambria" panose="02040503050406030204" pitchFamily="18" charset="0"/>
              </a:rPr>
              <a:t>у </a:t>
            </a:r>
            <a:r>
              <a:rPr lang="ru-RU" sz="2000" dirty="0">
                <a:latin typeface="Cambria" panose="02040503050406030204" pitchFamily="18" charset="0"/>
              </a:rPr>
              <a:t>понуди која се </a:t>
            </a:r>
            <a:r>
              <a:rPr lang="ru-RU" sz="2000" dirty="0" smtClean="0">
                <a:latin typeface="Cambria" panose="02040503050406030204" pitchFamily="18" charset="0"/>
              </a:rPr>
              <a:t>оцењује</a:t>
            </a:r>
          </a:p>
          <a:p>
            <a:pPr marL="82296" indent="0"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10 – максимални </a:t>
            </a:r>
            <a:r>
              <a:rPr lang="ru-RU" sz="2000" dirty="0">
                <a:latin typeface="Cambria" panose="02040503050406030204" pitchFamily="18" charset="0"/>
              </a:rPr>
              <a:t>број бодова</a:t>
            </a:r>
            <a:endParaRPr lang="sr-Cyrl-RS" sz="20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Cyrl-RS" sz="2000" u="sng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pl-PL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34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Остали елементи – </a:t>
            </a:r>
            <a:b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sr-Cyrl-RS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релативни или апсолутни модел?</a:t>
            </a:r>
            <a:endParaRPr lang="sr-Latn-RS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72608"/>
          </a:xfrm>
        </p:spPr>
        <p:txBody>
          <a:bodyPr>
            <a:normAutofit lnSpcReduction="10000"/>
          </a:bodyPr>
          <a:lstStyle/>
          <a:p>
            <a:r>
              <a:rPr lang="sr-Cyrl-RS" sz="2000" b="1" u="sng" dirty="0" smtClean="0">
                <a:latin typeface="Cambria" panose="02040503050406030204" pitchFamily="18" charset="0"/>
              </a:rPr>
              <a:t>РОК ИСПОРУКЕ – максимални рок 30 дана</a:t>
            </a: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АПСОЛУТНИ МОДЕЛ</a:t>
            </a: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Испорука у року од 1</a:t>
            </a:r>
            <a:r>
              <a:rPr lang="pl-PL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до</a:t>
            </a:r>
            <a:r>
              <a:rPr lang="pl-PL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7</a:t>
            </a:r>
            <a:r>
              <a:rPr lang="pl-PL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дана</a:t>
            </a:r>
            <a:r>
              <a:rPr lang="pl-PL" sz="2000" dirty="0" smtClean="0">
                <a:latin typeface="Cambria" panose="02040503050406030204" pitchFamily="18" charset="0"/>
              </a:rPr>
              <a:t>: </a:t>
            </a:r>
            <a:r>
              <a:rPr lang="sr-Cyrl-RS" sz="2000" dirty="0" smtClean="0">
                <a:latin typeface="Cambria" panose="02040503050406030204" pitchFamily="18" charset="0"/>
              </a:rPr>
              <a:t> 5 пондера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Испорука у року од </a:t>
            </a:r>
            <a:r>
              <a:rPr lang="sr-Cyrl-RS" sz="2000" dirty="0" smtClean="0">
                <a:latin typeface="Cambria" panose="02040503050406030204" pitchFamily="18" charset="0"/>
              </a:rPr>
              <a:t>8 до 14 дана: 3 пондера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Испорука у року од </a:t>
            </a:r>
            <a:r>
              <a:rPr lang="sr-Cyrl-RS" sz="2000" dirty="0" smtClean="0">
                <a:latin typeface="Cambria" panose="02040503050406030204" pitchFamily="18" charset="0"/>
              </a:rPr>
              <a:t>15 до 21 дана: 1 пондер</a:t>
            </a: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Испорука од 22 до 30 дана: 0 пондера</a:t>
            </a:r>
          </a:p>
          <a:p>
            <a:pPr marL="82296" indent="0">
              <a:buNone/>
            </a:pPr>
            <a:endParaRPr lang="sr-Cyrl-RS" sz="2000" b="1" u="sng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b="1" u="sng" dirty="0" smtClean="0">
                <a:latin typeface="Cambria" panose="02040503050406030204" pitchFamily="18" charset="0"/>
              </a:rPr>
              <a:t>РЕЛАТИВНИ </a:t>
            </a:r>
            <a:r>
              <a:rPr lang="sr-Cyrl-RS" sz="2000" b="1" u="sng" dirty="0">
                <a:latin typeface="Cambria" panose="02040503050406030204" pitchFamily="18" charset="0"/>
              </a:rPr>
              <a:t>МОДЕЛ</a:t>
            </a:r>
            <a:endParaRPr lang="sr-Cyrl-RS" sz="20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РИ = </a:t>
            </a:r>
            <a:r>
              <a:rPr lang="sr-Cyrl-RS" sz="2000" dirty="0" smtClean="0">
                <a:latin typeface="Cambria" panose="02040503050406030204" pitchFamily="18" charset="0"/>
              </a:rPr>
              <a:t>МинРи/ПРИ </a:t>
            </a:r>
            <a:r>
              <a:rPr lang="sr-Cyrl-RS" sz="2000" dirty="0">
                <a:latin typeface="Cambria" panose="02040503050406030204" pitchFamily="18" charset="0"/>
              </a:rPr>
              <a:t>* 5</a:t>
            </a: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РИ – број бодова који је додељен </a:t>
            </a:r>
            <a:r>
              <a:rPr lang="sr-Cyrl-RS" sz="2000" dirty="0" smtClean="0">
                <a:latin typeface="Cambria" panose="02040503050406030204" pitchFamily="18" charset="0"/>
              </a:rPr>
              <a:t>понуђачу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МинРи </a:t>
            </a:r>
            <a:r>
              <a:rPr lang="sr-Cyrl-RS" sz="2000" dirty="0">
                <a:latin typeface="Cambria" panose="02040503050406030204" pitchFamily="18" charset="0"/>
              </a:rPr>
              <a:t>– најкраћи рок испоруке понуђен у поступку јавне набаве</a:t>
            </a: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ПРИ </a:t>
            </a:r>
            <a:r>
              <a:rPr lang="sr-Cyrl-RS" sz="2000" dirty="0">
                <a:latin typeface="Cambria" panose="02040503050406030204" pitchFamily="18" charset="0"/>
              </a:rPr>
              <a:t>– рок испоруке </a:t>
            </a:r>
            <a:r>
              <a:rPr lang="sr-Cyrl-RS" sz="2000" dirty="0" smtClean="0">
                <a:latin typeface="Cambria" panose="02040503050406030204" pitchFamily="18" charset="0"/>
              </a:rPr>
              <a:t>у </a:t>
            </a:r>
            <a:r>
              <a:rPr lang="sr-Cyrl-RS" sz="2000" dirty="0">
                <a:latin typeface="Cambria" panose="02040503050406030204" pitchFamily="18" charset="0"/>
              </a:rPr>
              <a:t>понуди која се </a:t>
            </a:r>
            <a:r>
              <a:rPr lang="sr-Cyrl-RS" sz="2000" dirty="0" smtClean="0">
                <a:latin typeface="Cambria" panose="02040503050406030204" pitchFamily="18" charset="0"/>
              </a:rPr>
              <a:t>оцењује</a:t>
            </a:r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 smtClean="0">
                <a:latin typeface="Cambria" panose="02040503050406030204" pitchFamily="18" charset="0"/>
              </a:rPr>
              <a:t>5 – максимални </a:t>
            </a:r>
            <a:r>
              <a:rPr lang="sr-Cyrl-RS" sz="2000" dirty="0">
                <a:latin typeface="Cambria" panose="02040503050406030204" pitchFamily="18" charset="0"/>
              </a:rPr>
              <a:t>број бодова</a:t>
            </a:r>
          </a:p>
          <a:p>
            <a:pPr marL="82296" indent="0">
              <a:buNone/>
            </a:pPr>
            <a:endParaRPr lang="pl-PL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Cyrl-RS" sz="20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Latn-RS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35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36</a:t>
            </a:fld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36845"/>
              </p:ext>
            </p:extLst>
          </p:nvPr>
        </p:nvGraphicFramePr>
        <p:xfrm>
          <a:off x="1043608" y="908720"/>
          <a:ext cx="7428548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137"/>
                <a:gridCol w="1857137"/>
                <a:gridCol w="1857137"/>
                <a:gridCol w="1857137"/>
              </a:tblGrid>
              <a:tr h="1065718">
                <a:tc>
                  <a:txBody>
                    <a:bodyPr/>
                    <a:lstStyle/>
                    <a:p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Понуђач </a:t>
                      </a:r>
                      <a:r>
                        <a:rPr lang="sr-Cyrl-RS" sz="2600" baseline="0" dirty="0" smtClean="0"/>
                        <a:t> 1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Понуђач </a:t>
                      </a:r>
                      <a:r>
                        <a:rPr lang="sr-Cyrl-RS" sz="2600" baseline="0" dirty="0" smtClean="0"/>
                        <a:t> 2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Понуђач </a:t>
                      </a:r>
                      <a:r>
                        <a:rPr lang="sr-Cyrl-RS" sz="2600" baseline="0" dirty="0" smtClean="0"/>
                        <a:t> 3</a:t>
                      </a:r>
                      <a:endParaRPr lang="sr-Latn-RS" sz="260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sr-Cyrl-RS" sz="2600" dirty="0" smtClean="0"/>
                        <a:t>Цена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913.000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975.000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840.000</a:t>
                      </a:r>
                      <a:endParaRPr lang="sr-Latn-RS" sz="260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sr-Cyrl-RS" sz="2600" dirty="0" smtClean="0"/>
                        <a:t>Рок испоруке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 14 дана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2 дана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14 дана</a:t>
                      </a:r>
                      <a:endParaRPr lang="sr-Latn-RS" sz="260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sr-Cyrl-RS" sz="2600" dirty="0" smtClean="0"/>
                        <a:t>Гарантни</a:t>
                      </a:r>
                      <a:r>
                        <a:rPr lang="sr-Cyrl-RS" sz="2600" baseline="0" dirty="0" smtClean="0"/>
                        <a:t> рок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 3</a:t>
                      </a:r>
                      <a:r>
                        <a:rPr lang="sr-Cyrl-RS" sz="2600" baseline="0" dirty="0" smtClean="0"/>
                        <a:t> године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4 године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2 године</a:t>
                      </a:r>
                      <a:endParaRPr lang="sr-Latn-RS" sz="260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lang="sr-Cyrl-RS" sz="2600" dirty="0" smtClean="0"/>
                        <a:t>Време одазива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baseline="0" dirty="0" smtClean="0"/>
                        <a:t>4 сати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8 сати</a:t>
                      </a:r>
                      <a:endParaRPr lang="sr-Latn-R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/>
                        <a:t>6 сата</a:t>
                      </a:r>
                      <a:endParaRPr lang="sr-Latn-R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588008" y="4270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sr-Latn-RS" sz="2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37</a:t>
            </a:fld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05264"/>
              </p:ext>
            </p:extLst>
          </p:nvPr>
        </p:nvGraphicFramePr>
        <p:xfrm>
          <a:off x="1259632" y="908720"/>
          <a:ext cx="7272808" cy="327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96"/>
                <a:gridCol w="1746408"/>
                <a:gridCol w="1818202"/>
                <a:gridCol w="1818202"/>
              </a:tblGrid>
              <a:tr h="526857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3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Цена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913.000 – </a:t>
                      </a:r>
                    </a:p>
                    <a:p>
                      <a:pPr algn="ctr"/>
                      <a:r>
                        <a:rPr lang="sr-Cyrl-RS" baseline="0" dirty="0" smtClean="0"/>
                        <a:t>48 пондера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975.000 – </a:t>
                      </a:r>
                    </a:p>
                    <a:p>
                      <a:pPr algn="ctr"/>
                      <a:r>
                        <a:rPr lang="sr-Cyrl-RS" dirty="0" smtClean="0"/>
                        <a:t>42 пондера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840.000 – </a:t>
                      </a:r>
                    </a:p>
                    <a:p>
                      <a:pPr algn="ctr"/>
                      <a:r>
                        <a:rPr lang="sr-Cyrl-RS" dirty="0" smtClean="0"/>
                        <a:t>56 пондера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Рок испоруке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Гарантни рок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5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Време одазива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7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укупно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66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64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66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588008" y="4270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sr-Latn-RS" sz="2500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42372"/>
            <a:ext cx="626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sr-Cyrl-R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ПРИМЕНА </a:t>
            </a:r>
            <a:r>
              <a:rPr lang="sr-Cyrl-R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АПСОЛУТНОГ </a:t>
            </a:r>
            <a:r>
              <a:rPr lang="sr-Cyrl-R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МЕТОДА</a:t>
            </a:r>
            <a:endParaRPr lang="vi-VN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64288" y="3658477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ambria" panose="02040503050406030204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1331640" y="4581128"/>
            <a:ext cx="7272808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Cambria" panose="02040503050406030204" pitchFamily="18" charset="0"/>
              </a:rPr>
              <a:t>У случају да две или више понуда имају исти број пондера, предност се даје понуди са нижом ценом.</a:t>
            </a:r>
            <a:endParaRPr lang="sr-Latn-R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38</a:t>
            </a:fld>
            <a:endParaRPr lang="en-US">
              <a:latin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09043"/>
              </p:ext>
            </p:extLst>
          </p:nvPr>
        </p:nvGraphicFramePr>
        <p:xfrm>
          <a:off x="1187624" y="908720"/>
          <a:ext cx="7344816" cy="339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656184"/>
                <a:gridCol w="1836204"/>
                <a:gridCol w="1836204"/>
              </a:tblGrid>
              <a:tr h="526857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Понуђач 3</a:t>
                      </a:r>
                      <a:endParaRPr lang="sr-Latn-R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sz="2200" dirty="0" smtClean="0"/>
                        <a:t>Цена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913.000 – </a:t>
                      </a:r>
                    </a:p>
                    <a:p>
                      <a:pPr algn="ctr"/>
                      <a:r>
                        <a:rPr lang="sr-Cyrl-RS" sz="2200" baseline="0" dirty="0" smtClean="0"/>
                        <a:t>64 пондера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975.000 – </a:t>
                      </a:r>
                    </a:p>
                    <a:p>
                      <a:pPr algn="ctr"/>
                      <a:r>
                        <a:rPr lang="sr-Cyrl-RS" sz="2200" dirty="0" smtClean="0"/>
                        <a:t>60,3 пондера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840.000 – </a:t>
                      </a:r>
                    </a:p>
                    <a:p>
                      <a:pPr algn="ctr"/>
                      <a:r>
                        <a:rPr lang="sr-Cyrl-RS" sz="2200" dirty="0" smtClean="0"/>
                        <a:t>70 пондера</a:t>
                      </a:r>
                      <a:endParaRPr lang="sr-Latn-RS" sz="2200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sz="2200" dirty="0" smtClean="0"/>
                        <a:t>Рок испоруке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 0,71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5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0,71</a:t>
                      </a:r>
                      <a:endParaRPr lang="sr-Latn-RS" sz="2200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sz="2200" dirty="0" smtClean="0"/>
                        <a:t>Гарантни рок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 11,25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15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7,5</a:t>
                      </a:r>
                      <a:endParaRPr lang="sr-Latn-RS" sz="2200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sz="2200" dirty="0" smtClean="0"/>
                        <a:t>Време одазива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baseline="0" dirty="0" smtClean="0"/>
                        <a:t>10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5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7,5</a:t>
                      </a:r>
                      <a:endParaRPr lang="sr-Latn-RS" sz="2200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sr-Cyrl-RS" sz="2200" dirty="0" smtClean="0"/>
                        <a:t>укупно</a:t>
                      </a:r>
                      <a:endParaRPr lang="sr-Latn-R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86,</a:t>
                      </a:r>
                      <a:r>
                        <a:rPr lang="sr-Latn-RS" sz="2200" dirty="0" smtClean="0">
                          <a:latin typeface="Corbel" panose="020B0503020204020204" pitchFamily="34" charset="0"/>
                        </a:rPr>
                        <a:t>36</a:t>
                      </a:r>
                      <a:endParaRPr lang="sr-Latn-RS" sz="2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>
                          <a:latin typeface="Corbel" panose="020B0503020204020204" pitchFamily="34" charset="0"/>
                        </a:rPr>
                        <a:t>8</a:t>
                      </a:r>
                      <a:r>
                        <a:rPr lang="sr-Latn-RS" sz="2200" dirty="0" smtClean="0"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sr-Cyrl-RS" sz="2200" dirty="0" smtClean="0">
                          <a:latin typeface="Corbel" panose="020B0503020204020204" pitchFamily="34" charset="0"/>
                        </a:rPr>
                        <a:t>,30</a:t>
                      </a:r>
                      <a:endParaRPr lang="sr-Latn-RS" sz="2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200" dirty="0" smtClean="0"/>
                        <a:t>85,71</a:t>
                      </a:r>
                      <a:endParaRPr lang="sr-Latn-R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588008" y="427038"/>
            <a:ext cx="7498080" cy="6340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sr-Latn-RS" sz="2500" dirty="0"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42372"/>
            <a:ext cx="6264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sr-Cyrl-R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ПРИМЕНА РЕЛАТИВНОГ МЕТОДА</a:t>
            </a:r>
            <a:endParaRPr lang="vi-VN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35896" y="3740534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776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Варијације на тему</a:t>
            </a:r>
            <a:endParaRPr lang="sr-Latn-RS" sz="3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3960440" cy="4800600"/>
          </a:xfrm>
          <a:ln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latin typeface="Cambria" panose="02040503050406030204" pitchFamily="18" charset="0"/>
              </a:rPr>
              <a:t>Дозвољено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у односу на процењену вредност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Пример: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преко 50</a:t>
            </a:r>
            <a:r>
              <a:rPr lang="ru-RU" dirty="0" smtClean="0">
                <a:latin typeface="Cambria" panose="02040503050406030204" pitchFamily="18" charset="0"/>
              </a:rPr>
              <a:t>% -</a:t>
            </a:r>
            <a:r>
              <a:rPr lang="ru-RU" dirty="0">
                <a:latin typeface="Cambria" panose="02040503050406030204" pitchFamily="18" charset="0"/>
              </a:rPr>
              <a:t> 60 </a:t>
            </a:r>
            <a:r>
              <a:rPr lang="ru-RU" dirty="0" smtClean="0">
                <a:latin typeface="Cambria" panose="02040503050406030204" pitchFamily="18" charset="0"/>
              </a:rPr>
              <a:t>пондера</a:t>
            </a:r>
            <a:endParaRPr lang="ru-RU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40-50</a:t>
            </a:r>
            <a:r>
              <a:rPr lang="ru-RU" dirty="0" smtClean="0">
                <a:latin typeface="Cambria" panose="02040503050406030204" pitchFamily="18" charset="0"/>
              </a:rPr>
              <a:t>% - </a:t>
            </a:r>
            <a:r>
              <a:rPr lang="ru-RU" dirty="0">
                <a:latin typeface="Cambria" panose="02040503050406030204" pitchFamily="18" charset="0"/>
              </a:rPr>
              <a:t>55 </a:t>
            </a:r>
            <a:r>
              <a:rPr lang="ru-RU" dirty="0" smtClean="0">
                <a:latin typeface="Cambria" panose="02040503050406030204" pitchFamily="18" charset="0"/>
              </a:rPr>
              <a:t>пондера</a:t>
            </a:r>
            <a:endParaRPr lang="ru-RU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30-40</a:t>
            </a:r>
            <a:r>
              <a:rPr lang="ru-RU" dirty="0" smtClean="0">
                <a:latin typeface="Cambria" panose="02040503050406030204" pitchFamily="18" charset="0"/>
              </a:rPr>
              <a:t>% - </a:t>
            </a:r>
            <a:r>
              <a:rPr lang="ru-RU" dirty="0">
                <a:latin typeface="Cambria" panose="02040503050406030204" pitchFamily="18" charset="0"/>
              </a:rPr>
              <a:t>50 пондера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20-30</a:t>
            </a:r>
            <a:r>
              <a:rPr lang="ru-RU" dirty="0" smtClean="0">
                <a:latin typeface="Cambria" panose="02040503050406030204" pitchFamily="18" charset="0"/>
              </a:rPr>
              <a:t>% - </a:t>
            </a:r>
            <a:r>
              <a:rPr lang="ru-RU" dirty="0">
                <a:latin typeface="Cambria" panose="02040503050406030204" pitchFamily="18" charset="0"/>
              </a:rPr>
              <a:t>45 пондера 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уштеда </a:t>
            </a:r>
            <a:r>
              <a:rPr lang="ru-RU" dirty="0">
                <a:latin typeface="Cambria" panose="02040503050406030204" pitchFamily="18" charset="0"/>
              </a:rPr>
              <a:t>10-20</a:t>
            </a:r>
            <a:r>
              <a:rPr lang="ru-RU" dirty="0" smtClean="0">
                <a:latin typeface="Cambria" panose="02040503050406030204" pitchFamily="18" charset="0"/>
              </a:rPr>
              <a:t>% - </a:t>
            </a:r>
            <a:r>
              <a:rPr lang="ru-RU" dirty="0">
                <a:latin typeface="Cambria" panose="02040503050406030204" pitchFamily="18" charset="0"/>
              </a:rPr>
              <a:t>40 пондера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ниво </a:t>
            </a:r>
            <a:r>
              <a:rPr lang="ru-RU" dirty="0">
                <a:latin typeface="Cambria" panose="02040503050406030204" pitchFamily="18" charset="0"/>
              </a:rPr>
              <a:t>процењене вредности или уштеда до 10</a:t>
            </a:r>
            <a:r>
              <a:rPr lang="ru-RU" dirty="0" smtClean="0">
                <a:latin typeface="Cambria" panose="02040503050406030204" pitchFamily="18" charset="0"/>
              </a:rPr>
              <a:t>% - </a:t>
            </a:r>
            <a:r>
              <a:rPr lang="ru-RU" dirty="0">
                <a:latin typeface="Cambria" panose="02040503050406030204" pitchFamily="18" charset="0"/>
              </a:rPr>
              <a:t>35 пондера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39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1340768"/>
            <a:ext cx="3712456" cy="48006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u="sng" dirty="0" smtClean="0">
                <a:latin typeface="Cambria" panose="02040503050406030204" pitchFamily="18" charset="0"/>
              </a:rPr>
              <a:t>Недозвољено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Cambria" panose="02040503050406030204" pitchFamily="18" charset="0"/>
              </a:rPr>
              <a:t>Просечна цена - </a:t>
            </a:r>
            <a:r>
              <a:rPr lang="ru-RU" sz="2400" dirty="0" smtClean="0">
                <a:latin typeface="Cambria" panose="02040503050406030204" pitchFamily="18" charset="0"/>
              </a:rPr>
              <a:t>додела </a:t>
            </a:r>
            <a:r>
              <a:rPr lang="ru-RU" sz="2400" dirty="0">
                <a:latin typeface="Cambria" panose="02040503050406030204" pitchFamily="18" charset="0"/>
              </a:rPr>
              <a:t>више бодова оним </a:t>
            </a:r>
            <a:r>
              <a:rPr lang="ru-RU" sz="2400" dirty="0" smtClean="0">
                <a:latin typeface="Cambria" panose="02040503050406030204" pitchFamily="18" charset="0"/>
              </a:rPr>
              <a:t>понудама </a:t>
            </a:r>
            <a:r>
              <a:rPr lang="ru-RU" sz="2400" dirty="0">
                <a:latin typeface="Cambria" panose="02040503050406030204" pitchFamily="18" charset="0"/>
              </a:rPr>
              <a:t>које су близу </a:t>
            </a:r>
            <a:r>
              <a:rPr lang="ru-RU" sz="2400" dirty="0" smtClean="0">
                <a:latin typeface="Cambria" panose="02040503050406030204" pitchFamily="18" charset="0"/>
              </a:rPr>
              <a:t>просека </a:t>
            </a:r>
            <a:r>
              <a:rPr lang="ru-RU" sz="2400" dirty="0">
                <a:latin typeface="Cambria" panose="02040503050406030204" pitchFamily="18" charset="0"/>
              </a:rPr>
              <a:t>свих примљених </a:t>
            </a:r>
            <a:r>
              <a:rPr lang="ru-RU" sz="2400" dirty="0" smtClean="0">
                <a:latin typeface="Cambria" panose="02040503050406030204" pitchFamily="18" charset="0"/>
              </a:rPr>
              <a:t>понуда</a:t>
            </a:r>
            <a:endParaRPr lang="ru-RU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Cambria" panose="02040503050406030204" pitchFamily="18" charset="0"/>
              </a:rPr>
              <a:t>Елиминација најповољнијег и најнеповољнијег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nezebo.UJN\Desktop\Obuka 1609\full-glass-of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16835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5576" y="4236767"/>
            <a:ext cx="34797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ТЕХНИЧКЕ СПЕЦИФИКАЦИЈЕ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5576" y="3018177"/>
            <a:ext cx="34797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ДОДАТНИ УСЛОВИ ЗА УЧЕШЋЕ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577" y="1685323"/>
            <a:ext cx="347970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ЕЛЕМЕНТИ КРИТЕРИЈУМА</a:t>
            </a: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347865" y="3933057"/>
            <a:ext cx="1217711" cy="4883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979712" y="3933056"/>
            <a:ext cx="136815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907704" y="3140968"/>
            <a:ext cx="144016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3347864" y="3140968"/>
            <a:ext cx="1217712" cy="618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7" idx="1"/>
          </p:cNvCxnSpPr>
          <p:nvPr/>
        </p:nvCxnSpPr>
        <p:spPr bwMode="auto">
          <a:xfrm flipH="1">
            <a:off x="3446085" y="1869989"/>
            <a:ext cx="1119492" cy="39139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907704" y="2276872"/>
            <a:ext cx="156127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920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nezebo.UJN\Desktop\Prezentacije oktobar\IPC Palic\pics\eligibility_criter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636912"/>
            <a:ext cx="6264696" cy="39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2912" y="1268760"/>
            <a:ext cx="701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УНАПРЕД ОДРЕДИТИ!</a:t>
            </a:r>
            <a:endParaRPr lang="sr-Cyrl-CS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altLang="en-US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1. Резервни критеријум</a:t>
            </a:r>
          </a:p>
          <a:p>
            <a:pPr marL="342900" indent="-342900" algn="just">
              <a:buFontTx/>
              <a:buChar char="-"/>
            </a:pPr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Постојећи (критеријум са јачом снагом)</a:t>
            </a:r>
          </a:p>
          <a:p>
            <a:pPr marL="342900" indent="-342900" algn="just">
              <a:buFontTx/>
              <a:buChar char="-"/>
            </a:pPr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Нови критеријум</a:t>
            </a:r>
          </a:p>
          <a:p>
            <a:pPr algn="just"/>
            <a:endParaRPr lang="sr-Cyrl-CS" altLang="en-US" sz="24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2. Начин доделе</a:t>
            </a:r>
          </a:p>
          <a:p>
            <a:pPr marL="342900" indent="-342900" algn="just">
              <a:buFontTx/>
              <a:buChar char="-"/>
            </a:pPr>
            <a:r>
              <a:rPr lang="sr-Cyrl-C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бјективан</a:t>
            </a:r>
          </a:p>
          <a:p>
            <a:pPr marL="342900" indent="-342900" algn="just">
              <a:buFontTx/>
              <a:buChar char="-"/>
            </a:pPr>
            <a:r>
              <a:rPr lang="sr-Cyrl-CS" altLang="en-US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јасан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304800"/>
            <a:ext cx="6660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Једнаке  понуде – додела уговора</a:t>
            </a:r>
          </a:p>
        </p:txBody>
      </p:sp>
    </p:spTree>
    <p:extLst>
      <p:ext uri="{BB962C8B-B14F-4D97-AF65-F5344CB8AC3E}">
        <p14:creationId xmlns:p14="http://schemas.microsoft.com/office/powerpoint/2010/main" val="16916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7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Идеје и предлози  за примену ЕНП</a:t>
            </a:r>
            <a:endParaRPr lang="sr-Latn-RS" sz="37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41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knezebo.UJN\Desktop\Prezentacije oktobar\IPC Palic\pics\ideas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4119001" cy="46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err="1">
                <a:solidFill>
                  <a:srgbClr val="C00000"/>
                </a:solidFill>
                <a:latin typeface="Cambria" panose="02040503050406030204" pitchFamily="18" charset="0"/>
              </a:rPr>
              <a:t>У</a:t>
            </a:r>
            <a:r>
              <a:rPr lang="en-US" sz="44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слуга</a:t>
            </a:r>
            <a:r>
              <a:rPr lang="en-US" sz="4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</a:rPr>
              <a:t>осигурања</a:t>
            </a:r>
            <a:r>
              <a:rPr lang="sr-Cyrl-RS" sz="44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sr-Cyrl-RS" sz="4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запослених</a:t>
            </a:r>
            <a:endParaRPr lang="sr-Latn-R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4144504" cy="4824536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dirty="0" smtClean="0">
                <a:latin typeface="Cambria" panose="02040503050406030204" pitchFamily="18" charset="0"/>
              </a:rPr>
              <a:t>Смрт – 20 бодова </a:t>
            </a:r>
          </a:p>
          <a:p>
            <a:r>
              <a:rPr lang="en-US" sz="2000" dirty="0" err="1" smtClean="0">
                <a:latin typeface="Cambria" panose="02040503050406030204" pitchFamily="18" charset="0"/>
              </a:rPr>
              <a:t>Смрт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услед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незгоде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- 2</a:t>
            </a:r>
            <a:r>
              <a:rPr lang="sr-Latn-RS" sz="2000" dirty="0" smtClean="0">
                <a:latin typeface="Cambria" panose="02040503050406030204" pitchFamily="18" charset="0"/>
              </a:rPr>
              <a:t>0 </a:t>
            </a:r>
            <a:r>
              <a:rPr lang="sr-Cyrl-RS" sz="2000" dirty="0" smtClean="0">
                <a:latin typeface="Cambria" panose="02040503050406030204" pitchFamily="18" charset="0"/>
              </a:rPr>
              <a:t>пондера</a:t>
            </a:r>
          </a:p>
          <a:p>
            <a:r>
              <a:rPr lang="en-US" sz="2000" dirty="0" err="1" smtClean="0">
                <a:latin typeface="Cambria" panose="02040503050406030204" pitchFamily="18" charset="0"/>
              </a:rPr>
              <a:t>Трајни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инвалидитет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- 2</a:t>
            </a:r>
            <a:r>
              <a:rPr lang="sr-Latn-RS" sz="2000" dirty="0" smtClean="0">
                <a:latin typeface="Cambria" panose="02040503050406030204" pitchFamily="18" charset="0"/>
              </a:rPr>
              <a:t>0 </a:t>
            </a:r>
            <a:r>
              <a:rPr lang="sr-Cyrl-RS" sz="2000" dirty="0">
                <a:latin typeface="Cambria" panose="02040503050406030204" pitchFamily="18" charset="0"/>
              </a:rPr>
              <a:t>пондера</a:t>
            </a:r>
            <a:r>
              <a:rPr lang="sr-Cyrl-RS" sz="20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sr-Cyrl-RS" sz="2000" dirty="0" smtClean="0">
                <a:latin typeface="Cambria" panose="02040503050406030204" pitchFamily="18" charset="0"/>
              </a:rPr>
              <a:t>Болести покривене осигурањем (уколико осигурање укључује и тешке болести) – 15 пондера</a:t>
            </a:r>
          </a:p>
          <a:p>
            <a:r>
              <a:rPr lang="en-US" sz="2000" dirty="0" err="1" smtClean="0">
                <a:latin typeface="Cambria" panose="02040503050406030204" pitchFamily="18" charset="0"/>
              </a:rPr>
              <a:t>Трошкови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лечења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услед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незгоде</a:t>
            </a:r>
            <a:r>
              <a:rPr lang="sr-Cyrl-RS" sz="2000" dirty="0" smtClean="0">
                <a:latin typeface="Cambria" panose="02040503050406030204" pitchFamily="18" charset="0"/>
              </a:rPr>
              <a:t> - 10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>
                <a:latin typeface="Cambria" panose="02040503050406030204" pitchFamily="18" charset="0"/>
              </a:rPr>
              <a:t>пондера </a:t>
            </a:r>
            <a:endParaRPr lang="sr-Cyrl-RS" sz="2000" dirty="0" smtClean="0">
              <a:latin typeface="Cambria" panose="02040503050406030204" pitchFamily="18" charset="0"/>
            </a:endParaRPr>
          </a:p>
          <a:p>
            <a:r>
              <a:rPr lang="en-US" sz="2000" dirty="0" err="1" smtClean="0">
                <a:latin typeface="Cambria" panose="02040503050406030204" pitchFamily="18" charset="0"/>
              </a:rPr>
              <a:t>Прелом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костију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(висина исплате по прелому/преломљеној кости) -  </a:t>
            </a:r>
            <a:r>
              <a:rPr lang="sr-Latn-RS" sz="2000" dirty="0" smtClean="0">
                <a:latin typeface="Cambria" panose="02040503050406030204" pitchFamily="18" charset="0"/>
              </a:rPr>
              <a:t>1</a:t>
            </a:r>
            <a:r>
              <a:rPr lang="sr-Cyrl-RS" sz="2000" dirty="0" smtClean="0">
                <a:latin typeface="Cambria" panose="02040503050406030204" pitchFamily="18" charset="0"/>
              </a:rPr>
              <a:t>0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>
                <a:latin typeface="Cambria" panose="02040503050406030204" pitchFamily="18" charset="0"/>
              </a:rPr>
              <a:t>пондера </a:t>
            </a:r>
            <a:endParaRPr lang="sr-Cyrl-RS" sz="2000" dirty="0" smtClean="0">
              <a:latin typeface="Cambria" panose="02040503050406030204" pitchFamily="18" charset="0"/>
            </a:endParaRPr>
          </a:p>
          <a:p>
            <a:r>
              <a:rPr lang="en-US" sz="2000" dirty="0" err="1" smtClean="0">
                <a:latin typeface="Cambria" panose="02040503050406030204" pitchFamily="18" charset="0"/>
              </a:rPr>
              <a:t>Дневна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накнада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(болнички дан) - 5</a:t>
            </a:r>
            <a:r>
              <a:rPr lang="sr-Latn-RS" sz="2000" dirty="0" smtClean="0">
                <a:latin typeface="Cambria" panose="02040503050406030204" pitchFamily="18" charset="0"/>
              </a:rPr>
              <a:t> </a:t>
            </a:r>
            <a:r>
              <a:rPr lang="sr-Cyrl-RS" sz="2000" dirty="0" smtClean="0">
                <a:latin typeface="Cambria" panose="02040503050406030204" pitchFamily="18" charset="0"/>
              </a:rPr>
              <a:t>пондера</a:t>
            </a:r>
          </a:p>
          <a:p>
            <a:endParaRPr lang="sr-Cyrl-RS" sz="20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sr-Cyrl-RS" sz="2000" dirty="0">
                <a:latin typeface="Cambria" panose="02040503050406030204" pitchFamily="18" charset="0"/>
              </a:rPr>
              <a:t>+</a:t>
            </a:r>
            <a:r>
              <a:rPr lang="sr-Cyrl-RS" sz="2000" dirty="0" smtClean="0">
                <a:latin typeface="Cambria" panose="02040503050406030204" pitchFamily="18" charset="0"/>
              </a:rPr>
              <a:t> Рок за исплату осигуране суме/накнаде из осигурања</a:t>
            </a:r>
            <a:r>
              <a:rPr lang="sr-Latn-CS" sz="2000" dirty="0" smtClean="0">
                <a:latin typeface="Cambria" panose="02040503050406030204" pitchFamily="18" charset="0"/>
              </a:rPr>
              <a:t> </a:t>
            </a:r>
            <a:r>
              <a:rPr lang="sr-Latn-CS" sz="2000" dirty="0">
                <a:latin typeface="Cambria" panose="02040503050406030204" pitchFamily="18" charset="0"/>
              </a:rPr>
              <a:t>– </a:t>
            </a:r>
            <a:r>
              <a:rPr lang="sr-Cyrl-RS" sz="2000" dirty="0" smtClean="0">
                <a:latin typeface="Cambria" panose="02040503050406030204" pitchFamily="18" charset="0"/>
              </a:rPr>
              <a:t>?? Пондера (од – до дана)</a:t>
            </a:r>
          </a:p>
          <a:p>
            <a:pPr marL="82296" indent="0">
              <a:buNone/>
            </a:pPr>
            <a:endParaRPr lang="sr-Latn-RS" sz="2000" dirty="0" smtClean="0">
              <a:latin typeface="Cambria" panose="02040503050406030204" pitchFamily="18" charset="0"/>
            </a:endParaRPr>
          </a:p>
          <a:p>
            <a:endParaRPr lang="sr-Latn-RS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42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knezebo.UJN\Desktop\Prezentacije oktobar\IPC Palic\pics\Insurance and T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25202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4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Набавка одела</a:t>
            </a:r>
            <a:endParaRPr lang="sr-Latn-R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440649" cy="392541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Цена </a:t>
            </a:r>
            <a:r>
              <a:rPr lang="ru-RU" sz="2400" dirty="0" smtClean="0">
                <a:latin typeface="Cambria" panose="02040503050406030204" pitchFamily="18" charset="0"/>
              </a:rPr>
              <a:t> - 60 </a:t>
            </a:r>
            <a:r>
              <a:rPr lang="ru-RU" sz="2400" dirty="0">
                <a:latin typeface="Cambria" panose="02040503050406030204" pitchFamily="18" charset="0"/>
              </a:rPr>
              <a:t>пондера</a:t>
            </a:r>
          </a:p>
          <a:p>
            <a:r>
              <a:rPr lang="ru-RU" sz="2400" dirty="0">
                <a:latin typeface="Cambria" panose="02040503050406030204" pitchFamily="18" charset="0"/>
              </a:rPr>
              <a:t>Квалитет </a:t>
            </a:r>
            <a:r>
              <a:rPr lang="ru-RU" sz="2400" dirty="0" smtClean="0">
                <a:latin typeface="Cambria" panose="02040503050406030204" pitchFamily="18" charset="0"/>
              </a:rPr>
              <a:t> - 30 </a:t>
            </a:r>
            <a:r>
              <a:rPr lang="ru-RU" sz="2400" dirty="0">
                <a:latin typeface="Cambria" panose="02040503050406030204" pitchFamily="18" charset="0"/>
              </a:rPr>
              <a:t>пондера</a:t>
            </a:r>
          </a:p>
          <a:p>
            <a:r>
              <a:rPr lang="ru-RU" sz="2400" dirty="0" smtClean="0">
                <a:latin typeface="Cambria" panose="02040503050406030204" pitchFamily="18" charset="0"/>
              </a:rPr>
              <a:t>Функционалне </a:t>
            </a:r>
            <a:r>
              <a:rPr lang="ru-RU" sz="2400" dirty="0">
                <a:latin typeface="Cambria" panose="02040503050406030204" pitchFamily="18" charset="0"/>
              </a:rPr>
              <a:t>карактеристике </a:t>
            </a:r>
            <a:r>
              <a:rPr lang="ru-RU" sz="2400" dirty="0" smtClean="0">
                <a:latin typeface="Cambria" panose="02040503050406030204" pitchFamily="18" charset="0"/>
              </a:rPr>
              <a:t> - 5 </a:t>
            </a:r>
            <a:r>
              <a:rPr lang="ru-RU" sz="2400" dirty="0">
                <a:latin typeface="Cambria" panose="02040503050406030204" pitchFamily="18" charset="0"/>
              </a:rPr>
              <a:t>пондера</a:t>
            </a:r>
          </a:p>
          <a:p>
            <a:r>
              <a:rPr lang="ru-RU" sz="2400" dirty="0">
                <a:latin typeface="Cambria" panose="02040503050406030204" pitchFamily="18" charset="0"/>
              </a:rPr>
              <a:t>Рок испоруке 5 </a:t>
            </a:r>
            <a:r>
              <a:rPr lang="ru-RU" sz="2400" dirty="0" smtClean="0">
                <a:latin typeface="Cambria" panose="02040503050406030204" pitchFamily="18" charset="0"/>
              </a:rPr>
              <a:t>пондера</a:t>
            </a:r>
          </a:p>
          <a:p>
            <a:pPr marL="82296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+ естетске карактеристике (ако изглед није у потпуности дефинисан)</a:t>
            </a:r>
          </a:p>
          <a:p>
            <a:pPr marL="82296" indent="0">
              <a:buNone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Квалитет – могући параметри за оцену:</a:t>
            </a:r>
            <a:endParaRPr lang="ru-RU" sz="2400" dirty="0">
              <a:latin typeface="Cambria" panose="02040503050406030204" pitchFamily="18" charset="0"/>
            </a:endParaRPr>
          </a:p>
          <a:p>
            <a:pPr lvl="1"/>
            <a:r>
              <a:rPr lang="sr-Cyrl-CS" sz="2300" dirty="0" smtClean="0">
                <a:latin typeface="Cambria" panose="02040503050406030204" pitchFamily="18" charset="0"/>
              </a:rPr>
              <a:t>Сировински </a:t>
            </a:r>
            <a:r>
              <a:rPr lang="sr-Cyrl-CS" sz="2300" dirty="0">
                <a:latin typeface="Cambria" panose="02040503050406030204" pitchFamily="18" charset="0"/>
              </a:rPr>
              <a:t>састав</a:t>
            </a:r>
            <a:endParaRPr lang="en-US" sz="2300" dirty="0">
              <a:latin typeface="Cambria" panose="02040503050406030204" pitchFamily="18" charset="0"/>
            </a:endParaRPr>
          </a:p>
          <a:p>
            <a:pPr lvl="1"/>
            <a:r>
              <a:rPr lang="sr-Cyrl-CS" sz="2300" dirty="0" smtClean="0">
                <a:latin typeface="Cambria" panose="02040503050406030204" pitchFamily="18" charset="0"/>
              </a:rPr>
              <a:t>Скупљање </a:t>
            </a:r>
            <a:r>
              <a:rPr lang="sr-Cyrl-CS" sz="2300" dirty="0">
                <a:latin typeface="Cambria" panose="02040503050406030204" pitchFamily="18" charset="0"/>
              </a:rPr>
              <a:t>при хемијском чишћењу</a:t>
            </a:r>
            <a:endParaRPr lang="en-US" sz="2300" dirty="0">
              <a:latin typeface="Cambria" panose="02040503050406030204" pitchFamily="18" charset="0"/>
            </a:endParaRPr>
          </a:p>
          <a:p>
            <a:pPr lvl="1"/>
            <a:r>
              <a:rPr lang="sr-Cyrl-CS" sz="2300" dirty="0">
                <a:latin typeface="Cambria" panose="02040503050406030204" pitchFamily="18" charset="0"/>
              </a:rPr>
              <a:t>Постојаност обојења на </a:t>
            </a:r>
            <a:r>
              <a:rPr lang="sr-Cyrl-CS" sz="2300" dirty="0" smtClean="0">
                <a:latin typeface="Cambria" panose="02040503050406030204" pitchFamily="18" charset="0"/>
              </a:rPr>
              <a:t>хемијско </a:t>
            </a:r>
            <a:r>
              <a:rPr lang="sr-Cyrl-CS" sz="2300" dirty="0">
                <a:latin typeface="Cambria" panose="02040503050406030204" pitchFamily="18" charset="0"/>
              </a:rPr>
              <a:t>чишћење, зној, отирање</a:t>
            </a:r>
            <a:endParaRPr lang="en-US" sz="2300" dirty="0">
              <a:latin typeface="Cambria" panose="02040503050406030204" pitchFamily="18" charset="0"/>
            </a:endParaRPr>
          </a:p>
          <a:p>
            <a:pPr lvl="1"/>
            <a:endParaRPr lang="sr-Cyrl-CS" sz="2300" dirty="0" smtClean="0">
              <a:latin typeface="Cambria" panose="02040503050406030204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US" sz="2300" dirty="0">
              <a:latin typeface="Cambria" panose="02040503050406030204" pitchFamily="18" charset="0"/>
            </a:endParaRPr>
          </a:p>
          <a:p>
            <a:pPr marL="82296" lvl="1" indent="0">
              <a:spcBef>
                <a:spcPts val="600"/>
              </a:spcBef>
              <a:buSzPct val="80000"/>
              <a:buNone/>
            </a:pPr>
            <a:endParaRPr lang="en-US" sz="23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43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5589240"/>
            <a:ext cx="720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1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+ Грамажа тканине,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дорада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против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гужвања, обрада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против пилинга,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обрада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против дејства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мољаца...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1267" name="Picture 3" descr="C:\Users\knezebo.UJN\Desktop\Prezentacije oktobar\IPC Palic\pics\sherwood_forest_ashton_jumper2__14342.1416326669.1280.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53063"/>
            <a:ext cx="2016225" cy="31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034" y="4077072"/>
            <a:ext cx="3779429" cy="2345447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Cambria" panose="02040503050406030204" pitchFamily="18" charset="0"/>
              </a:rPr>
              <a:t>Постојаност </a:t>
            </a:r>
            <a:r>
              <a:rPr lang="ru-RU" sz="1800" b="1" dirty="0">
                <a:latin typeface="Cambria" panose="02040503050406030204" pitchFamily="18" charset="0"/>
              </a:rPr>
              <a:t>обојења </a:t>
            </a:r>
            <a:r>
              <a:rPr lang="ru-RU" sz="1800" dirty="0">
                <a:latin typeface="Cambria" panose="02040503050406030204" pitchFamily="18" charset="0"/>
              </a:rPr>
              <a:t>– максимално 10 бодова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latin typeface="Cambria" panose="02040503050406030204" pitchFamily="18" charset="0"/>
              </a:rPr>
              <a:t>Постојаност бојења 100% -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      10 пондера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>
                <a:latin typeface="Cambria" panose="02040503050406030204" pitchFamily="18" charset="0"/>
              </a:rPr>
              <a:t>Постојаност бојења преко 60% - 5 пондера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Cambria" panose="02040503050406030204" pitchFamily="18" charset="0"/>
              </a:rPr>
              <a:t>Постојаност </a:t>
            </a:r>
            <a:r>
              <a:rPr lang="ru-RU" sz="1800" dirty="0">
                <a:latin typeface="Cambria" panose="02040503050406030204" pitchFamily="18" charset="0"/>
              </a:rPr>
              <a:t>бојења до 60% -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       0 </a:t>
            </a:r>
            <a:r>
              <a:rPr lang="ru-RU" sz="1800" dirty="0">
                <a:latin typeface="Cambria" panose="02040503050406030204" pitchFamily="18" charset="0"/>
              </a:rPr>
              <a:t>пондера</a:t>
            </a:r>
            <a:endParaRPr lang="sr-Latn-RS" sz="18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44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14338" name="Picture 2" descr="C:\Users\knezebo.UJN\Desktop\Prezentacije oktobar\IPC Palic\pics\Worsted_wool_ya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186370"/>
            <a:ext cx="2304257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2550" y="1186370"/>
            <a:ext cx="27576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Сировински </a:t>
            </a:r>
            <a:r>
              <a:rPr lang="ru-RU" b="1" dirty="0">
                <a:latin typeface="Cambria" panose="02040503050406030204" pitchFamily="18" charset="0"/>
              </a:rPr>
              <a:t>састав </a:t>
            </a:r>
            <a:r>
              <a:rPr lang="ru-RU" dirty="0">
                <a:latin typeface="Cambria" panose="02040503050406030204" pitchFamily="18" charset="0"/>
              </a:rPr>
              <a:t>– максимално 10 бодова</a:t>
            </a:r>
          </a:p>
          <a:p>
            <a:r>
              <a:rPr lang="ru-RU" dirty="0">
                <a:latin typeface="Cambria" panose="02040503050406030204" pitchFamily="18" charset="0"/>
              </a:rPr>
              <a:t>Вуна или памук </a:t>
            </a:r>
            <a:r>
              <a:rPr lang="ru-RU" dirty="0" smtClean="0">
                <a:latin typeface="Cambria" panose="02040503050406030204" pitchFamily="18" charset="0"/>
              </a:rPr>
              <a:t>100</a:t>
            </a:r>
            <a:r>
              <a:rPr lang="ru-RU" dirty="0">
                <a:latin typeface="Cambria" panose="02040503050406030204" pitchFamily="18" charset="0"/>
              </a:rPr>
              <a:t>% - 10 пондера</a:t>
            </a:r>
            <a:r>
              <a:rPr lang="ru-RU" dirty="0" smtClean="0">
                <a:latin typeface="Cambria" panose="02040503050406030204" pitchFamily="18" charset="0"/>
              </a:rPr>
              <a:t>,</a:t>
            </a:r>
          </a:p>
          <a:p>
            <a:r>
              <a:rPr lang="ru-RU" dirty="0">
                <a:latin typeface="Cambria" panose="02040503050406030204" pitchFamily="18" charset="0"/>
              </a:rPr>
              <a:t>80%- 100% - 7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пондера</a:t>
            </a:r>
            <a:r>
              <a:rPr lang="ru-RU" dirty="0" smtClean="0">
                <a:latin typeface="Cambria" panose="02040503050406030204" pitchFamily="18" charset="0"/>
              </a:rPr>
              <a:t>,</a:t>
            </a:r>
            <a:endParaRPr lang="ru-RU" dirty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Вуна или памук до 80% -5 пондера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Вуна </a:t>
            </a:r>
            <a:r>
              <a:rPr lang="ru-RU" dirty="0">
                <a:latin typeface="Cambria" panose="02040503050406030204" pitchFamily="18" charset="0"/>
              </a:rPr>
              <a:t>или памук до 50% - 0 пондера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4293096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Скупљање при хемијском </a:t>
            </a:r>
            <a:r>
              <a:rPr lang="ru-RU" b="1" dirty="0" smtClean="0">
                <a:latin typeface="Cambria" panose="02040503050406030204" pitchFamily="18" charset="0"/>
              </a:rPr>
              <a:t>чишћењу - </a:t>
            </a:r>
            <a:r>
              <a:rPr lang="ru-RU" dirty="0">
                <a:latin typeface="Cambria" panose="02040503050406030204" pitchFamily="18" charset="0"/>
              </a:rPr>
              <a:t>максимално 10 бодова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Не скупља се – 10 </a:t>
            </a:r>
            <a:r>
              <a:rPr lang="ru-RU" dirty="0" smtClean="0">
                <a:latin typeface="Cambria" panose="02040503050406030204" pitchFamily="18" charset="0"/>
              </a:rPr>
              <a:t>пондера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Скупља се до 4 % - 5 </a:t>
            </a:r>
            <a:r>
              <a:rPr lang="ru-RU" dirty="0" smtClean="0">
                <a:latin typeface="Cambria" panose="02040503050406030204" pitchFamily="18" charset="0"/>
              </a:rPr>
              <a:t>пондера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Скупља се преко 4% - 0 </a:t>
            </a:r>
            <a:r>
              <a:rPr lang="ru-RU" dirty="0" smtClean="0">
                <a:latin typeface="Cambria" panose="02040503050406030204" pitchFamily="18" charset="0"/>
              </a:rPr>
              <a:t>пондера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4339" name="Picture 3" descr="C:\Users\knezebo.UJN\Desktop\Prezentacije oktobar\IPC Palic\pics\642x361-4_Ways_the_Cotton_Ball_Diet_Could_Kill_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93" y="1186370"/>
            <a:ext cx="2304257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42550" y="332656"/>
            <a:ext cx="25416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600" dirty="0">
                <a:solidFill>
                  <a:srgbClr val="C00000"/>
                </a:solidFill>
                <a:latin typeface="Cambria" panose="02040503050406030204" pitchFamily="18" charset="0"/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0464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nezebo.UJN\Desktop\Prezentacije oktobar\IPC Palic\pics\dekstop-pc-free-images-at-clker-com-vector-clip-art-online-haiRVV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6" y="980728"/>
            <a:ext cx="7761876" cy="54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Набавка рачунара</a:t>
            </a:r>
            <a:endParaRPr lang="sr-Latn-R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60" y="5539862"/>
            <a:ext cx="7498080" cy="864096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b="1" dirty="0" smtClean="0">
                <a:latin typeface="Cambria" panose="02040503050406030204" pitchFamily="18" charset="0"/>
              </a:rPr>
              <a:t>+ Цена – 80 пондера</a:t>
            </a:r>
          </a:p>
          <a:p>
            <a:pPr marL="82296" indent="0">
              <a:buNone/>
            </a:pPr>
            <a:r>
              <a:rPr lang="sr-Cyrl-RS" sz="1600" b="1" dirty="0" smtClean="0">
                <a:latin typeface="Cambria" panose="02040503050406030204" pitchFamily="18" charset="0"/>
              </a:rPr>
              <a:t>+ Пост-продајно сервисирање </a:t>
            </a:r>
            <a:r>
              <a:rPr lang="ru-RU" sz="1600" b="1" dirty="0" smtClean="0">
                <a:latin typeface="Cambria" panose="02040503050406030204" pitchFamily="18" charset="0"/>
              </a:rPr>
              <a:t>и техничка помоћ - </a:t>
            </a:r>
            <a:r>
              <a:rPr lang="sr-Latn-RS" sz="1600" b="1" dirty="0" smtClean="0">
                <a:latin typeface="Cambria" panose="02040503050406030204" pitchFamily="18" charset="0"/>
              </a:rPr>
              <a:t>5</a:t>
            </a:r>
            <a:r>
              <a:rPr lang="ru-RU" sz="1600" b="1" dirty="0" smtClean="0">
                <a:latin typeface="Cambria" panose="02040503050406030204" pitchFamily="18" charset="0"/>
              </a:rPr>
              <a:t> пондера</a:t>
            </a:r>
          </a:p>
          <a:p>
            <a:pPr marL="82296" indent="0">
              <a:buNone/>
            </a:pPr>
            <a:endParaRPr lang="ru-RU" sz="1600" b="1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Latn-RS" sz="1600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endParaRPr lang="sr-Cyrl-RS" sz="1600" dirty="0" smtClean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45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2080" y="1124744"/>
            <a:ext cx="3384376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sr-Cyrl-RS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Техничке и технолошке погодности -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5 пондера</a:t>
            </a: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Процесор  - 2 пондера</a:t>
            </a:r>
            <a:endParaRPr lang="ru-RU" sz="17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РАМ меморија – 2 пондера</a:t>
            </a: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Капацитет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хард диска 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1</a:t>
            </a:r>
            <a:r>
              <a:rPr lang="sr-Cyrl-RS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пондер</a:t>
            </a:r>
            <a:endParaRPr lang="sr-Latn-RS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1124744"/>
            <a:ext cx="3456384" cy="38884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sr-Cyrl-R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Функционалне карактеристике – 5 пондера</a:t>
            </a:r>
            <a:endParaRPr lang="sr-Latn-RS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r>
              <a:rPr lang="sr-Cyrl-RS" b="1" dirty="0">
                <a:solidFill>
                  <a:schemeClr val="tx1"/>
                </a:solidFill>
                <a:latin typeface="Cambria" panose="02040503050406030204" pitchFamily="18" charset="0"/>
              </a:rPr>
              <a:t>Кућиште са лаком демонтажом (отварање без алата</a:t>
            </a:r>
            <a:r>
              <a:rPr lang="sr-Cyrl-R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 – 2 пондера</a:t>
            </a:r>
            <a:endParaRPr lang="sr-Latn-RS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r>
              <a:rPr lang="sr-Cyrl-RS" b="1" dirty="0">
                <a:solidFill>
                  <a:schemeClr val="tx1"/>
                </a:solidFill>
                <a:latin typeface="Cambria" panose="02040503050406030204" pitchFamily="18" charset="0"/>
              </a:rPr>
              <a:t>Кућиште које може да стоји и хоризонтално и </a:t>
            </a:r>
            <a:r>
              <a:rPr lang="sr-Cyrl-R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вертикално – 1 пондер</a:t>
            </a:r>
            <a:endParaRPr lang="sr-Latn-RS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/>
            <a:r>
              <a:rPr lang="sr-Cyrl-R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- Ниво </a:t>
            </a:r>
            <a:r>
              <a:rPr lang="sr-Cyrl-RS" b="1" dirty="0">
                <a:solidFill>
                  <a:schemeClr val="tx1"/>
                </a:solidFill>
                <a:latin typeface="Cambria" panose="02040503050406030204" pitchFamily="18" charset="0"/>
              </a:rPr>
              <a:t>буке </a:t>
            </a:r>
            <a:r>
              <a:rPr lang="sr-Cyrl-R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 </a:t>
            </a:r>
            <a:r>
              <a:rPr lang="sr-Cyrl-RS" b="1" dirty="0">
                <a:solidFill>
                  <a:schemeClr val="tx1"/>
                </a:solidFill>
                <a:latin typeface="Cambria" panose="02040503050406030204" pitchFamily="18" charset="0"/>
              </a:rPr>
              <a:t>26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</a:rPr>
              <a:t>db</a:t>
            </a:r>
            <a:endParaRPr lang="sr-Latn-RS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3005336"/>
            <a:ext cx="3384376" cy="20078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indent="0">
              <a:buNone/>
            </a:pPr>
            <a:r>
              <a:rPr lang="sr-Cyrl-RS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Гарантни рок -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5 пондера</a:t>
            </a: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Екстра година гаранције - 1 пондер</a:t>
            </a: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 екстра године гаранције – 3 пондера </a:t>
            </a:r>
            <a:endParaRPr lang="ru-RU" sz="17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 и више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екстра године гаранције – 3 пондера</a:t>
            </a:r>
            <a:endParaRPr lang="sr-Latn-RS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Набавка штампача</a:t>
            </a:r>
            <a:endParaRPr lang="sr-Latn-RS" sz="40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Picture 2" descr="C:\Users\knezebo.UJN\Desktop\Prezentacije oktobar\IPC Palic\pics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74" y="1450886"/>
            <a:ext cx="3547126" cy="37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538408" cy="476250"/>
          </a:xfrm>
        </p:spPr>
        <p:txBody>
          <a:bodyPr/>
          <a:lstStyle/>
          <a:p>
            <a:pPr algn="just"/>
            <a:fld id="{EB261974-F7AB-413C-8633-0282B2C63324}" type="slidenum">
              <a:rPr lang="en-US" sz="2000" smtClean="0">
                <a:latin typeface="Cambria" panose="02040503050406030204" pitchFamily="18" charset="0"/>
              </a:rPr>
              <a:pPr algn="just"/>
              <a:t>46</a:t>
            </a:fld>
            <a:endParaRPr lang="en-US" sz="200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450" y="1916832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Cambria" panose="02040503050406030204" pitchFamily="18" charset="0"/>
              </a:rPr>
              <a:t>Оцена понуда: </a:t>
            </a:r>
          </a:p>
          <a:p>
            <a:pPr algn="just"/>
            <a:r>
              <a:rPr lang="sr-Cyrl-RS" sz="2000" b="1" i="1" dirty="0" smtClean="0">
                <a:latin typeface="Cambria" panose="02040503050406030204" pitchFamily="18" charset="0"/>
              </a:rPr>
              <a:t>Цена штампача + цена тонера + трајање тонера (број страница)</a:t>
            </a:r>
          </a:p>
          <a:p>
            <a:pPr algn="just"/>
            <a:endParaRPr lang="sr-Cyrl-RS" sz="2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4072" y="1434842"/>
            <a:ext cx="513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Cyrl-RS" sz="2000" dirty="0" smtClean="0">
                <a:latin typeface="Cambria" panose="02040503050406030204" pitchFamily="18" charset="0"/>
              </a:rPr>
              <a:t>Фактор плус: Трошкови животног циклуса</a:t>
            </a:r>
            <a:endParaRPr lang="sr-Latn-RS" sz="2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323" y="513441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u="sng" dirty="0" smtClean="0">
                <a:latin typeface="Cambria" panose="02040503050406030204" pitchFamily="18" charset="0"/>
              </a:rPr>
              <a:t>Формула за оцену понуда:</a:t>
            </a:r>
            <a:endParaRPr lang="sr-Latn-RS" sz="2000" u="sng" dirty="0" smtClean="0">
              <a:latin typeface="Cambria" panose="02040503050406030204" pitchFamily="18" charset="0"/>
            </a:endParaRPr>
          </a:p>
          <a:p>
            <a:pPr algn="just"/>
            <a:r>
              <a:rPr lang="sr-Cyrl-RS" sz="2000" dirty="0" smtClean="0">
                <a:latin typeface="Cambria" panose="02040503050406030204" pitchFamily="18" charset="0"/>
              </a:rPr>
              <a:t>Цена штампача + цена тонера + број потребних тонера за посматрани циклус (по основу трајања једног тонера у односу на број страница).</a:t>
            </a:r>
            <a:endParaRPr lang="sr-Latn-RS" sz="2000" dirty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0323" y="3501008"/>
            <a:ext cx="3806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Cambria" panose="02040503050406030204" pitchFamily="18" charset="0"/>
              </a:rPr>
              <a:t>Пример инпута:</a:t>
            </a: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Посматрани животни циклус -  </a:t>
            </a:r>
            <a:r>
              <a:rPr lang="ru-RU" sz="2000" dirty="0" smtClean="0">
                <a:latin typeface="Cambria" panose="02040503050406030204" pitchFamily="18" charset="0"/>
              </a:rPr>
              <a:t>100.000 страница (што је нпр. око 5 година/20.000 страница годишње)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043608" y="1520788"/>
            <a:ext cx="7890080" cy="5004555"/>
          </a:xfrm>
        </p:spPr>
        <p:txBody>
          <a:bodyPr>
            <a:noAutofit/>
          </a:bodyPr>
          <a:lstStyle/>
          <a:p>
            <a:pPr indent="107950">
              <a:tabLst>
                <a:tab pos="450850" algn="l"/>
              </a:tabLst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понуђена цена - </a:t>
            </a:r>
            <a:r>
              <a:rPr lang="sr-Cyrl-RS" sz="1600" b="1" dirty="0" smtClean="0">
                <a:latin typeface="Cambria" panose="02040503050406030204" pitchFamily="18" charset="0"/>
              </a:rPr>
              <a:t>60 пондера</a:t>
            </a:r>
            <a:endParaRPr lang="sr-Latn-RS" sz="1600" b="1" dirty="0" smtClean="0">
              <a:latin typeface="Cambria" panose="02040503050406030204" pitchFamily="18" charset="0"/>
            </a:endParaRPr>
          </a:p>
          <a:p>
            <a:pPr indent="107950">
              <a:tabLst>
                <a:tab pos="450850" algn="l"/>
              </a:tabLst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техничко-технолошке предности - </a:t>
            </a:r>
            <a:r>
              <a:rPr lang="sr-Cyrl-RS" sz="1600" b="1" dirty="0" smtClean="0">
                <a:latin typeface="Cambria" panose="02040503050406030204" pitchFamily="18" charset="0"/>
              </a:rPr>
              <a:t>40 пондера</a:t>
            </a:r>
            <a:endParaRPr lang="sr-Latn-RS" sz="1600" b="1" dirty="0" smtClean="0">
              <a:latin typeface="Cambria" panose="02040503050406030204" pitchFamily="18" charset="0"/>
            </a:endParaRPr>
          </a:p>
          <a:p>
            <a:pPr marL="641350" indent="-285750">
              <a:buFont typeface="Wingdings" panose="05000000000000000000" pitchFamily="2" charset="2"/>
              <a:buChar char="ü"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Сваки појединачни елемент - 1 до 3 пондера (укупно 20 елемената)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r-Latn-CS" sz="1600" dirty="0" smtClean="0">
                <a:latin typeface="Cambria" panose="02040503050406030204" pitchFamily="18" charset="0"/>
              </a:rPr>
              <a:t>Оштрина </a:t>
            </a:r>
            <a:r>
              <a:rPr lang="sr-Latn-CS" sz="1600" dirty="0">
                <a:latin typeface="Cambria" panose="02040503050406030204" pitchFamily="18" charset="0"/>
              </a:rPr>
              <a:t>фокуса који има примену код кардиолошких интервенција (снаге најмање 35 кW) </a:t>
            </a:r>
            <a:r>
              <a:rPr lang="en-US" sz="1600" dirty="0">
                <a:latin typeface="Cambria" panose="02040503050406030204" pitchFamily="18" charset="0"/>
              </a:rPr>
              <a:t>: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≤</a:t>
            </a:r>
            <a:r>
              <a:rPr lang="hr-HR" sz="1600" dirty="0">
                <a:latin typeface="Cambria" panose="02040503050406030204" pitchFamily="18" charset="0"/>
              </a:rPr>
              <a:t>0.34мм:  ................... 3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0.50 </a:t>
            </a:r>
            <a:r>
              <a:rPr lang="hr-HR" sz="1600" dirty="0">
                <a:latin typeface="Cambria" panose="02040503050406030204" pitchFamily="18" charset="0"/>
              </a:rPr>
              <a:t>до 0.35мм: ........  2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˃</a:t>
            </a:r>
            <a:r>
              <a:rPr lang="hr-HR" sz="1600" dirty="0">
                <a:latin typeface="Cambria" panose="02040503050406030204" pitchFamily="18" charset="0"/>
              </a:rPr>
              <a:t>0,50 mm: .................. 0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600" dirty="0">
                <a:latin typeface="Cambria" panose="02040503050406030204" pitchFamily="18" charset="0"/>
              </a:rPr>
              <a:t>  Дужина хлађења аноде: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&lt;</a:t>
            </a:r>
            <a:r>
              <a:rPr lang="hr-HR" sz="1600" dirty="0">
                <a:latin typeface="Cambria" panose="02040503050406030204" pitchFamily="18" charset="0"/>
              </a:rPr>
              <a:t>7 мин.:................. 3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7-10 </a:t>
            </a:r>
            <a:r>
              <a:rPr lang="hr-HR" sz="1600" dirty="0">
                <a:latin typeface="Cambria" panose="02040503050406030204" pitchFamily="18" charset="0"/>
              </a:rPr>
              <a:t>мин.: ............  2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˃</a:t>
            </a:r>
            <a:r>
              <a:rPr lang="hr-HR" sz="1600" dirty="0">
                <a:latin typeface="Cambria" panose="02040503050406030204" pitchFamily="18" charset="0"/>
              </a:rPr>
              <a:t>10 мин.: ............   0 пондера</a:t>
            </a:r>
            <a:endParaRPr lang="sr-Latn-RS" sz="16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600" dirty="0">
                <a:latin typeface="Cambria" panose="02040503050406030204" pitchFamily="18" charset="0"/>
              </a:rPr>
              <a:t> Систем непрекидне контроле дозе зрачења на кожи болесника са системом за обавештавање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Укључено </a:t>
            </a:r>
            <a:r>
              <a:rPr lang="hr-HR" sz="1600" dirty="0">
                <a:latin typeface="Cambria" panose="02040503050406030204" pitchFamily="18" charset="0"/>
              </a:rPr>
              <a:t>у понуду:  ................... 1 пондер</a:t>
            </a:r>
            <a:endParaRPr lang="sr-Latn-RS" sz="1600" dirty="0">
              <a:latin typeface="Cambria" panose="02040503050406030204" pitchFamily="18" charset="0"/>
            </a:endParaRPr>
          </a:p>
          <a:p>
            <a:pPr marL="82296" indent="0">
              <a:buNone/>
              <a:defRPr/>
            </a:pPr>
            <a:r>
              <a:rPr lang="sr-Cyrl-RS" sz="1600" dirty="0" smtClean="0">
                <a:latin typeface="Cambria" panose="02040503050406030204" pitchFamily="18" charset="0"/>
              </a:rPr>
              <a:t>	</a:t>
            </a:r>
            <a:r>
              <a:rPr lang="hr-HR" sz="1600" dirty="0" smtClean="0">
                <a:latin typeface="Cambria" panose="02040503050406030204" pitchFamily="18" charset="0"/>
              </a:rPr>
              <a:t>Није </a:t>
            </a:r>
            <a:r>
              <a:rPr lang="hr-HR" sz="1600" dirty="0">
                <a:latin typeface="Cambria" panose="02040503050406030204" pitchFamily="18" charset="0"/>
              </a:rPr>
              <a:t>укључено у понуду: ............ 0 пондера</a:t>
            </a:r>
            <a:endParaRPr lang="sr-Cyrl-RS" sz="1600" dirty="0">
              <a:latin typeface="Cambria" panose="020405030504060302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sr-Cyrl-RS" sz="1400" dirty="0" smtClean="0">
                <a:latin typeface="Cambria" panose="02040503050406030204" pitchFamily="18" charset="0"/>
              </a:rPr>
              <a:t>........</a:t>
            </a:r>
            <a:r>
              <a:rPr lang="sr-Cyrl-RS" sz="1400" dirty="0">
                <a:latin typeface="Cambria" panose="02040503050406030204" pitchFamily="18" charset="0"/>
              </a:rPr>
              <a:t>	</a:t>
            </a:r>
            <a:endParaRPr lang="sr-Latn-RS" sz="1400" dirty="0">
              <a:latin typeface="Cambria" panose="02040503050406030204" pitchFamily="18" charset="0"/>
            </a:endParaRPr>
          </a:p>
          <a:p>
            <a:pPr>
              <a:defRPr/>
            </a:pPr>
            <a:endParaRPr lang="sr-Latn-RS" altLang="sr-Latn-RS" sz="1400" dirty="0" smtClean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1016733"/>
            <a:ext cx="3949088" cy="5040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1600" dirty="0">
                <a:solidFill>
                  <a:srgbClr val="002060"/>
                </a:solidFill>
                <a:latin typeface="Cambria" panose="02040503050406030204" pitchFamily="18" charset="0"/>
              </a:rPr>
              <a:t>Шифра на Порталу ЈН  - </a:t>
            </a:r>
            <a:r>
              <a:rPr lang="sr-Cyrl-R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869597</a:t>
            </a:r>
          </a:p>
          <a:p>
            <a:pPr algn="ctr">
              <a:defRPr/>
            </a:pPr>
            <a:r>
              <a:rPr lang="sr-Cyrl-RS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Наручилац – Клинички центар Србије</a:t>
            </a:r>
            <a:endParaRPr lang="sr-Latn-RS" sz="16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5440" y="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sr-Cyrl-RS" sz="3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Набавка </a:t>
            </a:r>
            <a:r>
              <a:rPr lang="sr-Cyrl-RS" sz="36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ангиографске сале </a:t>
            </a:r>
            <a:endParaRPr lang="sr-Latn-RS" sz="3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nezebo.UJN\Desktop\Prezentacije oktobar\IPC Palic\pics\670px-Collect-Car-Toys-Step-1Bull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08" y="2276872"/>
            <a:ext cx="3024337" cy="32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843" y="215513"/>
            <a:ext cx="6696745" cy="914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Н</a:t>
            </a:r>
            <a:r>
              <a:rPr lang="sr-Cyrl-ME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абавка возила</a:t>
            </a:r>
            <a:endParaRPr lang="sr-Latn-RS" sz="3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4392612" cy="108012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Cyrl-RS" dirty="0">
                <a:latin typeface="Cambria" panose="02040503050406030204" pitchFamily="18" charset="0"/>
              </a:rPr>
              <a:t>	</a:t>
            </a:r>
            <a:r>
              <a:rPr lang="sr-Cyrl-RS" dirty="0" smtClean="0">
                <a:latin typeface="Cambria" panose="02040503050406030204" pitchFamily="18" charset="0"/>
              </a:rPr>
              <a:t>М= (</a:t>
            </a:r>
            <a:r>
              <a:rPr lang="sr-Latn-RS" dirty="0" smtClean="0">
                <a:latin typeface="Cambria" panose="02040503050406030204" pitchFamily="18" charset="0"/>
              </a:rPr>
              <a:t>Nc+Lcc)</a:t>
            </a:r>
            <a:r>
              <a:rPr lang="sr-Cyrl-RS" dirty="0" smtClean="0">
                <a:latin typeface="Cambria" panose="02040503050406030204" pitchFamily="18" charset="0"/>
              </a:rPr>
              <a:t> </a:t>
            </a:r>
            <a:r>
              <a:rPr lang="sr-Latn-RS" sz="2000" dirty="0" smtClean="0">
                <a:latin typeface="Cambria" panose="02040503050406030204" pitchFamily="18" charset="0"/>
              </a:rPr>
              <a:t>X</a:t>
            </a:r>
            <a:r>
              <a:rPr lang="sr-Cyrl-RS" sz="2000" dirty="0" smtClean="0">
                <a:latin typeface="Cambria" panose="02040503050406030204" pitchFamily="18" charset="0"/>
              </a:rPr>
              <a:t> </a:t>
            </a:r>
            <a:r>
              <a:rPr lang="sr-Latn-RS" dirty="0" smtClean="0">
                <a:latin typeface="Cambria" panose="02040503050406030204" pitchFamily="18" charset="0"/>
              </a:rPr>
              <a:t>1</a:t>
            </a:r>
            <a:r>
              <a:rPr lang="sr-Cyrl-RS" dirty="0" smtClean="0">
                <a:latin typeface="Cambria" panose="02040503050406030204" pitchFamily="18" charset="0"/>
              </a:rPr>
              <a:t> </a:t>
            </a:r>
            <a:r>
              <a:rPr lang="sr-Latn-RS" dirty="0" smtClean="0">
                <a:latin typeface="Cambria" panose="02040503050406030204" pitchFamily="18" charset="0"/>
              </a:rPr>
              <a:t>-</a:t>
            </a:r>
            <a:endParaRPr lang="sr-Latn-R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0104" y="1124744"/>
            <a:ext cx="3403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sr-Latn-RS" sz="2800" u="sng" kern="0" dirty="0" smtClean="0">
                <a:latin typeface="Cambria" panose="02040503050406030204" pitchFamily="18" charset="0"/>
              </a:rPr>
              <a:t>Imp+Op+Ek+Gr</a:t>
            </a:r>
          </a:p>
          <a:p>
            <a:pPr marL="0" indent="0">
              <a:buFontTx/>
              <a:buNone/>
              <a:defRPr/>
            </a:pPr>
            <a:r>
              <a:rPr lang="sr-Latn-RS" sz="2800" kern="0" dirty="0" smtClean="0">
                <a:latin typeface="Cambria" panose="02040503050406030204" pitchFamily="18" charset="0"/>
              </a:rPr>
              <a:t>	100</a:t>
            </a:r>
          </a:p>
          <a:p>
            <a:pPr marL="0" indent="0">
              <a:buFontTx/>
              <a:buNone/>
              <a:defRPr/>
            </a:pPr>
            <a:endParaRPr lang="sr-Latn-RS" kern="0" dirty="0">
              <a:latin typeface="Cambria" panose="02040503050406030204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241097" y="2132856"/>
            <a:ext cx="4483031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NC 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Понуђена цена </a:t>
            </a:r>
            <a:endParaRPr lang="en-US" altLang="sr-Latn-RS" dirty="0" smtClean="0">
              <a:latin typeface="Cambria" panose="020405030504060302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LCC 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Оперативни трошкови у животном веку возила 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Imp 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Индикатор мењања преноса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– до 2 пондера</a:t>
            </a:r>
            <a:endParaRPr lang="en-US" altLang="sr-Latn-R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sr-Latn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Op</a:t>
            </a:r>
            <a:r>
              <a:rPr lang="sr-Cyrl-RS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Додатна опрема – до 2 пондера</a:t>
            </a:r>
          </a:p>
          <a:p>
            <a:pPr eaLnBrk="1" hangingPunct="1">
              <a:lnSpc>
                <a:spcPct val="115000"/>
              </a:lnSpc>
              <a:defRPr/>
            </a:pP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Ek 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Емисиона класа 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до </a:t>
            </a:r>
            <a:r>
              <a:rPr lang="sl-SI" altLang="sr-Latn-RS" sz="1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пондера</a:t>
            </a:r>
            <a:endParaRPr lang="en-US" altLang="sr-Latn-R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sr-Latn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Гарантни рок  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до 2</a:t>
            </a:r>
            <a:r>
              <a:rPr lang="sl-SI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Cyrl-ME" altLang="sr-Latn-RS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пондера</a:t>
            </a:r>
            <a:endParaRPr lang="sr-Latn-RS" altLang="sr-Latn-RS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48984" y="4941168"/>
            <a:ext cx="4547151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sr-Latn-RS" altLang="sr-Latn-RS" dirty="0" smtClean="0">
                <a:latin typeface="Cambria" panose="02040503050406030204" pitchFamily="18" charset="0"/>
              </a:rPr>
              <a:t>*</a:t>
            </a:r>
            <a:r>
              <a:rPr lang="sr-Cyrl-ME" altLang="sr-Latn-RS" dirty="0" smtClean="0">
                <a:latin typeface="Cambria" panose="02040503050406030204" pitchFamily="18" charset="0"/>
              </a:rPr>
              <a:t>Најповољнији понуђач  је понуђач  са најмањим бројем бодова (М)</a:t>
            </a:r>
          </a:p>
        </p:txBody>
      </p:sp>
    </p:spTree>
    <p:extLst>
      <p:ext uri="{BB962C8B-B14F-4D97-AF65-F5344CB8AC3E}">
        <p14:creationId xmlns:p14="http://schemas.microsoft.com/office/powerpoint/2010/main" val="20853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knezebo.UJN\Desktop\Prezentacije oktobar\IPC Palic\pics\l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64349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843" y="215513"/>
            <a:ext cx="6696745" cy="914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Life</a:t>
            </a:r>
            <a:r>
              <a:rPr lang="sr-Cyrl-R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cycle cost</a:t>
            </a:r>
            <a:endParaRPr lang="sr-Latn-RS" sz="3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248984" y="5639782"/>
            <a:ext cx="6995424" cy="38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sr-Cyrl-ME" altLang="sr-Latn-RS" dirty="0" smtClean="0">
                <a:latin typeface="Cambria" panose="02040503050406030204" pitchFamily="18" charset="0"/>
              </a:rPr>
              <a:t>*</a:t>
            </a:r>
            <a:r>
              <a:rPr lang="en-US" altLang="sr-Latn-RS" dirty="0" err="1" smtClean="0">
                <a:latin typeface="Cambria" panose="02040503050406030204" pitchFamily="18" charset="0"/>
              </a:rPr>
              <a:t>LCC</a:t>
            </a:r>
            <a:r>
              <a:rPr lang="en-US" altLang="sr-Latn-RS" dirty="0" smtClean="0">
                <a:latin typeface="Cambria" panose="02040503050406030204" pitchFamily="18" charset="0"/>
              </a:rPr>
              <a:t> </a:t>
            </a:r>
            <a:r>
              <a:rPr lang="sr-Cyrl-RS" altLang="sr-Latn-RS" dirty="0" smtClean="0">
                <a:latin typeface="Cambria" panose="02040503050406030204" pitchFamily="18" charset="0"/>
              </a:rPr>
              <a:t> се добија из података хомологације возила</a:t>
            </a:r>
            <a:endParaRPr lang="sl-SI" altLang="sr-Latn-R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331640" y="404664"/>
            <a:ext cx="7200800" cy="49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r-Cyrl-RS" sz="2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Набавка рачунара</a:t>
            </a:r>
          </a:p>
        </p:txBody>
      </p:sp>
      <p:pic>
        <p:nvPicPr>
          <p:cNvPr id="4098" name="Picture 2" descr="C:\Users\knezebo.UJN\Desktop\Obuka 1609\400px-Glass_empty-753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40025"/>
            <a:ext cx="21755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nezebo.UJN\Desktop\Obuka 1609\CoCo3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939984"/>
            <a:ext cx="2175526" cy="22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nezebo.UJN\Desktop\Obuka 1609\bigstock-closeup-of-a-refreshing-glass-5000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002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nezebo.UJN\Desktop\Obuka 1609\149699609_f64a32ed1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42844"/>
            <a:ext cx="2304256" cy="22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nezebo.UJN\Desktop\Obuka 1609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2844"/>
            <a:ext cx="2304256" cy="2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knezebo.UJN\Desktop\Obuka 1609\half-empty-glass-0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4002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nezebo.UJN\Desktop\Obuka 1609\full-glass-of-wa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0005"/>
            <a:ext cx="28083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knezebo.UJN\Desktop\Obuka 1609\desktop-comput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40025"/>
            <a:ext cx="5040560" cy="48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76730"/>
            <a:ext cx="6696745" cy="914400"/>
          </a:xfr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</a:t>
            </a:r>
            <a:r>
              <a:rPr lang="sr-Cyrl-M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абавка гума</a:t>
            </a:r>
            <a:endParaRPr lang="sr-Latn-R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7608" y="1412776"/>
            <a:ext cx="4886560" cy="3664920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Цена – 85 пондера</a:t>
            </a:r>
          </a:p>
          <a:p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Квалитет 15 пондера</a:t>
            </a:r>
          </a:p>
          <a:p>
            <a:pPr marL="0" indent="0">
              <a:buNone/>
            </a:pPr>
            <a:r>
              <a:rPr lang="sr-Cyrl-RS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- ефикасност потрошње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горива – 5 пондера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Пријањање на мокрој површини – 5 пондера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Јачина спољашње буке котрљања – 5 пондера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Нпр.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*Разреди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А-Е, минимум </a:t>
            </a:r>
            <a:r>
              <a:rPr lang="en-US" i="1" dirty="0">
                <a:solidFill>
                  <a:srgbClr val="002060"/>
                </a:solidFill>
                <a:latin typeface="Cambria" panose="02040503050406030204" pitchFamily="18" charset="0"/>
              </a:rPr>
              <a:t>D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, додатни пондери за А, </a:t>
            </a:r>
            <a:r>
              <a:rPr lang="en-US" i="1" dirty="0">
                <a:solidFill>
                  <a:srgbClr val="002060"/>
                </a:solidFill>
                <a:latin typeface="Cambria" panose="02040503050406030204" pitchFamily="18" charset="0"/>
              </a:rPr>
              <a:t>B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 и</a:t>
            </a:r>
            <a:r>
              <a:rPr lang="en-US" i="1" dirty="0">
                <a:solidFill>
                  <a:srgbClr val="002060"/>
                </a:solidFill>
                <a:latin typeface="Cambria" panose="02040503050406030204" pitchFamily="18" charset="0"/>
              </a:rPr>
              <a:t> C</a:t>
            </a:r>
          </a:p>
          <a:p>
            <a:pPr marL="0" indent="0">
              <a:buNone/>
            </a:pPr>
            <a:endParaRPr lang="sr-Cyrl-R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Cyrl-R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sr-Cyrl-RS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Cyrl-RS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Latn-R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jovanpr.UJN\Desktop\Prezentacije oktobar\CMN Banja Koviljaca\Pics\6477bfb07ff251d0a7713ec1a2c2073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1130"/>
            <a:ext cx="2795700" cy="351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5414164"/>
            <a:ext cx="737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* класификација</a:t>
            </a:r>
            <a:r>
              <a:rPr lang="sr-Latn-RS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Cambria" panose="02040503050406030204" pitchFamily="18" charset="0"/>
              </a:rPr>
              <a:t>Уредба </a:t>
            </a:r>
            <a:r>
              <a:rPr lang="ru-RU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ЕУ</a:t>
            </a:r>
            <a:r>
              <a:rPr lang="en-US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661/2009</a:t>
            </a:r>
            <a:endParaRPr lang="sr-Latn-RS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sr-Cyrl-RS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систем означавања: Уредба ЕУ 1222/2009</a:t>
            </a:r>
            <a:endParaRPr lang="ru-RU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381000"/>
            <a:ext cx="7067128" cy="762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У</a:t>
            </a:r>
            <a:r>
              <a:rPr lang="sr-Cyrl-RS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слуге пројектовања (АГ пројекат)</a:t>
            </a:r>
            <a:endParaRPr lang="sr-Latn-RS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21071"/>
              </p:ext>
            </p:extLst>
          </p:nvPr>
        </p:nvGraphicFramePr>
        <p:xfrm>
          <a:off x="1403648" y="2276872"/>
          <a:ext cx="7128793" cy="4095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063"/>
                <a:gridCol w="858652"/>
                <a:gridCol w="1118242"/>
                <a:gridCol w="1118242"/>
                <a:gridCol w="1188132"/>
                <a:gridCol w="978462"/>
              </a:tblGrid>
              <a:tr h="417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Назив стручњака 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Број</a:t>
                      </a:r>
                      <a:r>
                        <a:rPr lang="sr-Cyrl-RS" sz="14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пондера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Макс БП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24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реф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прој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реф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прој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реф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прој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sr-Cyrl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реф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прој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76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Инж.</a:t>
                      </a:r>
                      <a:r>
                        <a:rPr lang="sr-Cyrl-RS" sz="14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архитектуре</a:t>
                      </a:r>
                      <a:endParaRPr lang="sr-Latn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Инж.</a:t>
                      </a:r>
                      <a:r>
                        <a:rPr lang="sr-Cyrl-RS" sz="1400" b="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грађевине</a:t>
                      </a:r>
                      <a:endParaRPr lang="sr-Latn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Инж. електротехнике</a:t>
                      </a:r>
                      <a:endParaRPr lang="sr-Latn-RS" sz="1400" b="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3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Инж.  хидротехнике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4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Инж. машинства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705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Максималан могући број бодова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03648" y="14127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r-Cyrl-RS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Цена – 70 пондера</a:t>
            </a:r>
          </a:p>
          <a:p>
            <a:pPr marL="342900" indent="-342900">
              <a:buAutoNum type="arabicPeriod"/>
            </a:pPr>
            <a:r>
              <a:rPr lang="sr-Cyrl-RS" u="sng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Квалитет стручних лица – 30 пондера</a:t>
            </a:r>
            <a:endParaRPr lang="sr-Latn-RS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nezebo.UJN\Desktop\Prezentacije oktobar\IPC Palic\pics\pelet(1)-2__clan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1810"/>
            <a:ext cx="24482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Набавка енергетских пелета од дрвне био </a:t>
            </a:r>
            <a:r>
              <a:rPr lang="sr-Cyrl-RS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масе*</a:t>
            </a:r>
            <a:endParaRPr lang="sr-Latn-RS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238" y="1592796"/>
            <a:ext cx="4785079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Цена - 85 </a:t>
            </a:r>
            <a:r>
              <a:rPr lang="ru-RU" dirty="0">
                <a:latin typeface="Cambria" panose="02040503050406030204" pitchFamily="18" charset="0"/>
              </a:rPr>
              <a:t>пондера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Квалитет -</a:t>
            </a:r>
            <a:r>
              <a:rPr lang="ru-RU" dirty="0">
                <a:latin typeface="Cambria" panose="02040503050406030204" pitchFamily="18" charset="0"/>
              </a:rPr>
              <a:t>	15 пондера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Топлотна моћ </a:t>
            </a:r>
            <a:r>
              <a:rPr lang="ru-RU" dirty="0" smtClean="0">
                <a:latin typeface="Cambria" panose="02040503050406030204" pitchFamily="18" charset="0"/>
              </a:rPr>
              <a:t>- 10 пондера</a:t>
            </a: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    (</a:t>
            </a:r>
            <a:r>
              <a:rPr lang="ru-RU" dirty="0">
                <a:latin typeface="Cambria" panose="02040503050406030204" pitchFamily="18" charset="0"/>
              </a:rPr>
              <a:t>мин 16,5 МЈ/кг)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Садржај </a:t>
            </a:r>
            <a:r>
              <a:rPr lang="ru-RU" dirty="0" smtClean="0">
                <a:latin typeface="Cambria" panose="02040503050406030204" pitchFamily="18" charset="0"/>
              </a:rPr>
              <a:t>влаге - 3 </a:t>
            </a:r>
            <a:r>
              <a:rPr lang="ru-RU" dirty="0">
                <a:latin typeface="Cambria" panose="02040503050406030204" pitchFamily="18" charset="0"/>
              </a:rPr>
              <a:t>пондера </a:t>
            </a:r>
            <a:endParaRPr lang="ru-RU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    (</a:t>
            </a:r>
            <a:r>
              <a:rPr lang="ru-RU" dirty="0">
                <a:latin typeface="Cambria" panose="02040503050406030204" pitchFamily="18" charset="0"/>
              </a:rPr>
              <a:t>макс 10%)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Cambria" panose="02040503050406030204" pitchFamily="18" charset="0"/>
              </a:rPr>
              <a:t>Садржај </a:t>
            </a:r>
            <a:r>
              <a:rPr lang="ru-RU" dirty="0" smtClean="0">
                <a:latin typeface="Cambria" panose="02040503050406030204" pitchFamily="18" charset="0"/>
              </a:rPr>
              <a:t>пепела - </a:t>
            </a:r>
            <a:r>
              <a:rPr lang="ru-RU" dirty="0">
                <a:latin typeface="Cambria" panose="02040503050406030204" pitchFamily="18" charset="0"/>
              </a:rPr>
              <a:t>2 пондера </a:t>
            </a:r>
            <a:endParaRPr lang="ru-RU" dirty="0" smtClean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    (</a:t>
            </a:r>
            <a:r>
              <a:rPr lang="ru-RU" dirty="0">
                <a:latin typeface="Cambria" panose="02040503050406030204" pitchFamily="18" charset="0"/>
              </a:rPr>
              <a:t>макс 1,5 %)</a:t>
            </a:r>
          </a:p>
          <a:p>
            <a:pPr marL="82296" indent="0">
              <a:buNone/>
            </a:pPr>
            <a:endParaRPr lang="ru-RU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Квалитет се доказује „уверењем о квалитету“ на основу урађене техничке анализе акредитоване лабораторије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156012"/>
            <a:ext cx="392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Cambria" panose="02040503050406030204" pitchFamily="18" charset="0"/>
              </a:rPr>
              <a:t>*Модел – ЈКП Београдске електране</a:t>
            </a:r>
            <a:endParaRPr lang="sr-Latn-R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352714"/>
              </p:ext>
            </p:extLst>
          </p:nvPr>
        </p:nvGraphicFramePr>
        <p:xfrm>
          <a:off x="1331640" y="836716"/>
          <a:ext cx="3312367" cy="5328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579"/>
                <a:gridCol w="951599"/>
                <a:gridCol w="393765"/>
                <a:gridCol w="935192"/>
                <a:gridCol w="605232"/>
              </a:tblGrid>
              <a:tr h="4440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Топлотна моћ МЈ/Кг</a:t>
                      </a:r>
                      <a:r>
                        <a:rPr lang="sr-Latn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Latn-RS" sz="1600" b="1" u="none" strike="noStrike" dirty="0">
                          <a:effectLst/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sr-Latn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10 </a:t>
                      </a:r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пондера</a:t>
                      </a:r>
                      <a:endParaRPr lang="sr-Latn-RS" sz="16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16,50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16,70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16,71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16,90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16,91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17,10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17,11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17,30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17,31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17,50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4 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17,51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17,70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17,71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17,90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17,91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18,10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18,11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18,30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8 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18,31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до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18,50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9 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44049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више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18,51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304160"/>
              </p:ext>
            </p:extLst>
          </p:nvPr>
        </p:nvGraphicFramePr>
        <p:xfrm>
          <a:off x="5076056" y="836712"/>
          <a:ext cx="3096343" cy="244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683"/>
                <a:gridCol w="839875"/>
                <a:gridCol w="368613"/>
                <a:gridCol w="810948"/>
                <a:gridCol w="737224"/>
              </a:tblGrid>
              <a:tr h="4896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Садржај влаге </a:t>
                      </a:r>
                      <a:r>
                        <a:rPr lang="sr-Latn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sr-Latn-RS" sz="1600" b="1" u="none" strike="noStrike" dirty="0">
                          <a:effectLst/>
                          <a:latin typeface="Cambria" panose="02040503050406030204" pitchFamily="18" charset="0"/>
                        </a:rPr>
                        <a:t>3 </a:t>
                      </a:r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пондера</a:t>
                      </a:r>
                      <a:endParaRPr lang="sr-Latn-RS" sz="16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0,00 %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</a:t>
                      </a:r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7,00 %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3 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7,01 %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</a:t>
                      </a:r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8,00 %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8,01%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д</a:t>
                      </a:r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o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9,00</a:t>
                      </a:r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више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9,01 %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35023"/>
              </p:ext>
            </p:extLst>
          </p:nvPr>
        </p:nvGraphicFramePr>
        <p:xfrm>
          <a:off x="5076056" y="3933056"/>
          <a:ext cx="3096342" cy="221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25"/>
                <a:gridCol w="926716"/>
                <a:gridCol w="383469"/>
                <a:gridCol w="910740"/>
                <a:gridCol w="459992"/>
              </a:tblGrid>
              <a:tr h="43204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Садржај пепела</a:t>
                      </a:r>
                      <a:r>
                        <a:rPr lang="sr-Latn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sr-Latn-RS" sz="1600" b="1" u="none" strike="noStrike" dirty="0">
                          <a:effectLst/>
                          <a:latin typeface="Cambria" panose="02040503050406030204" pitchFamily="18" charset="0"/>
                        </a:rPr>
                        <a:t>- 2 </a:t>
                      </a:r>
                      <a:r>
                        <a:rPr lang="sr-Cyrl-RS" sz="1600" b="1" u="none" strike="noStrike" dirty="0" smtClean="0">
                          <a:effectLst/>
                          <a:latin typeface="Cambria" panose="02040503050406030204" pitchFamily="18" charset="0"/>
                        </a:rPr>
                        <a:t>пондера</a:t>
                      </a:r>
                      <a:endParaRPr lang="sr-Latn-RS" sz="1600" b="1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645413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0,00 %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1,00 %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522477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1,01 %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1,30 %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  <a:tr h="615837"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6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sr-Latn-RS" sz="16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 smtClean="0">
                          <a:effectLst/>
                          <a:latin typeface="Cambria" panose="02040503050406030204" pitchFamily="18" charset="0"/>
                        </a:rPr>
                        <a:t>више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од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>
                          <a:effectLst/>
                          <a:latin typeface="Cambria" panose="02040503050406030204" pitchFamily="18" charset="0"/>
                        </a:rPr>
                        <a:t>1,31 %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600" u="none" strike="noStrike" dirty="0" smtClean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sr-Latn-RS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2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effectLst/>
              </a:rPr>
              <a:t>Ризици</a:t>
            </a:r>
            <a:r>
              <a:rPr lang="sr-Latn-RS" b="1" dirty="0" smtClean="0">
                <a:solidFill>
                  <a:srgbClr val="C00000"/>
                </a:solidFill>
                <a:effectLst/>
              </a:rPr>
              <a:t>, </a:t>
            </a:r>
            <a:r>
              <a:rPr lang="sr-Cyrl-RS" b="1" dirty="0" smtClean="0">
                <a:solidFill>
                  <a:srgbClr val="C00000"/>
                </a:solidFill>
                <a:effectLst/>
              </a:rPr>
              <a:t>опасности</a:t>
            </a:r>
            <a:r>
              <a:rPr lang="sr-Latn-RS" b="1" dirty="0" smtClean="0">
                <a:solidFill>
                  <a:srgbClr val="C00000"/>
                </a:solidFill>
                <a:effectLst/>
              </a:rPr>
              <a:t>, </a:t>
            </a:r>
            <a:r>
              <a:rPr lang="sr-Cyrl-RS" b="1" dirty="0" smtClean="0">
                <a:solidFill>
                  <a:srgbClr val="C00000"/>
                </a:solidFill>
                <a:effectLst/>
              </a:rPr>
              <a:t>грешке</a:t>
            </a:r>
            <a:endParaRPr lang="sr-Latn-RS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6146" name="Picture 2" descr="C:\Users\knezebo.UJN\Desktop\Prezentacije oktobar\IPC Palic\pics\caution_sign_used_on_roads_p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53" y="1844824"/>
            <a:ext cx="5394549" cy="41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7424" y="6305550"/>
            <a:ext cx="483424" cy="476250"/>
          </a:xfrm>
        </p:spPr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55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196752"/>
            <a:ext cx="66371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ambria" panose="02040503050406030204" pitchFamily="18" charset="0"/>
              </a:rPr>
              <a:t>Рок почетка вршења услуге (услуге чишћења) – 20 пондера</a:t>
            </a:r>
          </a:p>
          <a:p>
            <a:r>
              <a:rPr lang="sr-Cyrl-RS" dirty="0" smtClean="0">
                <a:latin typeface="Cambria" panose="02040503050406030204" pitchFamily="18" charset="0"/>
              </a:rPr>
              <a:t>(без икаквих објашњења и лимита)</a:t>
            </a:r>
          </a:p>
          <a:p>
            <a:endParaRPr lang="sr-Cyrl-RS" dirty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Формула: најкраћи рок/понуђени рок  </a:t>
            </a:r>
            <a:r>
              <a:rPr lang="en-US" dirty="0" smtClean="0">
                <a:latin typeface="Cambria" panose="02040503050406030204" pitchFamily="18" charset="0"/>
              </a:rPr>
              <a:t>x 20</a:t>
            </a:r>
            <a:endParaRPr lang="sr-Cyrl-RS" dirty="0" smtClean="0">
              <a:latin typeface="Cambria" panose="02040503050406030204" pitchFamily="18" charset="0"/>
            </a:endParaRPr>
          </a:p>
          <a:p>
            <a:endParaRPr lang="sr-Cyrl-RS" dirty="0" smtClean="0">
              <a:latin typeface="Cambria" panose="02040503050406030204" pitchFamily="18" charset="0"/>
            </a:endParaRPr>
          </a:p>
          <a:p>
            <a:r>
              <a:rPr lang="sr-Cyrl-RS" dirty="0" smtClean="0">
                <a:latin typeface="Cambria" panose="02040503050406030204" pitchFamily="18" charset="0"/>
              </a:rPr>
              <a:t>Понуде: 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mbria" panose="02040503050406030204" pitchFamily="18" charset="0"/>
              </a:rPr>
              <a:t>0,0001 дана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mbria" panose="02040503050406030204" pitchFamily="18" charset="0"/>
              </a:rPr>
              <a:t>0,00001 дана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mbria" panose="02040503050406030204" pitchFamily="18" charset="0"/>
              </a:rPr>
              <a:t>0,000694 дана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mbria" panose="02040503050406030204" pitchFamily="18" charset="0"/>
              </a:rPr>
              <a:t>0,01 дана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ambria" panose="02040503050406030204" pitchFamily="18" charset="0"/>
              </a:rPr>
              <a:t>1 дан</a:t>
            </a:r>
          </a:p>
          <a:p>
            <a:endParaRPr lang="sr-Cyrl-RS" dirty="0">
              <a:latin typeface="Cambria" panose="02040503050406030204" pitchFamily="18" charset="0"/>
            </a:endParaRPr>
          </a:p>
          <a:p>
            <a:r>
              <a:rPr lang="sr-Cyrl-RS" u="sng" dirty="0" smtClean="0">
                <a:latin typeface="Cambria" panose="02040503050406030204" pitchFamily="18" charset="0"/>
              </a:rPr>
              <a:t>Проблеми:</a:t>
            </a:r>
          </a:p>
          <a:p>
            <a:r>
              <a:rPr lang="sr-Cyrl-RS" dirty="0" smtClean="0">
                <a:latin typeface="Cambria" panose="02040503050406030204" pitchFamily="18" charset="0"/>
              </a:rPr>
              <a:t>1 – непримењивост формуле</a:t>
            </a:r>
          </a:p>
          <a:p>
            <a:r>
              <a:rPr lang="sr-Cyrl-RS" dirty="0" smtClean="0">
                <a:latin typeface="Cambria" panose="02040503050406030204" pitchFamily="18" charset="0"/>
              </a:rPr>
              <a:t>2 – да је формула примењива - необјективност и добијених резултата</a:t>
            </a:r>
          </a:p>
          <a:p>
            <a:endParaRPr lang="sr-Latn-RS" dirty="0">
              <a:latin typeface="Cambria" panose="02040503050406030204" pitchFamily="18" charset="0"/>
            </a:endParaRPr>
          </a:p>
        </p:txBody>
      </p:sp>
      <p:pic>
        <p:nvPicPr>
          <p:cNvPr id="8193" name="Picture 1" descr="C:\Users\knezebo.UJN\Desktop\Prezentacije oktobar\IPC Palic\pics\sticker,375x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00" y="2418566"/>
            <a:ext cx="3334999" cy="23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398" y="447317"/>
            <a:ext cx="75610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Непотребан елемент + непостављање лимита</a:t>
            </a:r>
            <a:endParaRPr lang="sr-Latn-RS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Грешке – веза: елемент критеријума- извршење уговора</a:t>
            </a:r>
            <a:endParaRPr lang="sr-Latn-RS" sz="34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469160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300" b="1" u="sng" dirty="0" smtClean="0">
                <a:latin typeface="Cambria" panose="02040503050406030204" pitchFamily="18" charset="0"/>
              </a:rPr>
              <a:t>ОПШТЕ ГРЕШКЕ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latin typeface="Cambria" panose="02040503050406030204" pitchFamily="18" charset="0"/>
              </a:rPr>
              <a:t>ЛИСТА </a:t>
            </a:r>
            <a:r>
              <a:rPr lang="ru-RU" sz="1300" dirty="0" smtClean="0">
                <a:latin typeface="Cambria" panose="02040503050406030204" pitchFamily="18" charset="0"/>
              </a:rPr>
              <a:t>РЕФЕРЕНЦИ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 smtClean="0">
                <a:latin typeface="Cambria" panose="02040503050406030204" pitchFamily="18" charset="0"/>
              </a:rPr>
              <a:t>НЕЛИМИТИРАНИ РОК ПЛАЋАЊА (РИНО – у доброј мери обесмислио рок плаћања као елемент критеријума)</a:t>
            </a:r>
          </a:p>
          <a:p>
            <a:pPr marL="82296" indent="0">
              <a:buNone/>
            </a:pPr>
            <a:endParaRPr lang="ru-RU" sz="1300" b="1" u="sng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300" b="1" u="sng" dirty="0" smtClean="0">
                <a:latin typeface="Cambria" panose="02040503050406030204" pitchFamily="18" charset="0"/>
              </a:rPr>
              <a:t>УСЛУГЕ ОСИГУРАЊЕ</a:t>
            </a:r>
            <a:endParaRPr lang="ru-RU" sz="1300" b="1" u="sng" dirty="0">
              <a:latin typeface="Cambria" panose="02040503050406030204" pitchFamily="18" charset="0"/>
            </a:endParaRPr>
          </a:p>
          <a:p>
            <a:r>
              <a:rPr lang="ru-RU" sz="1300" dirty="0">
                <a:latin typeface="Cambria" panose="02040503050406030204" pitchFamily="18" charset="0"/>
              </a:rPr>
              <a:t>БРОЈ РЕШЕНИХ </a:t>
            </a:r>
            <a:r>
              <a:rPr lang="ru-RU" sz="1300" dirty="0" smtClean="0">
                <a:latin typeface="Cambria" panose="02040503050406030204" pitchFamily="18" charset="0"/>
              </a:rPr>
              <a:t>ШТЕТА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ru-RU" sz="1300" dirty="0">
                <a:latin typeface="Cambria" panose="02040503050406030204" pitchFamily="18" charset="0"/>
              </a:rPr>
              <a:t>ВИСИНА ГАРАНТНЕ РЕЗЕРВЕ</a:t>
            </a:r>
          </a:p>
          <a:p>
            <a:r>
              <a:rPr lang="ru-RU" sz="1300" dirty="0">
                <a:latin typeface="Cambria" panose="02040503050406030204" pitchFamily="18" charset="0"/>
              </a:rPr>
              <a:t>АЖУРНОСТ У РЕШАВАЊУ ШТЕТА</a:t>
            </a:r>
          </a:p>
          <a:p>
            <a:r>
              <a:rPr lang="ru-RU" sz="1300" dirty="0">
                <a:latin typeface="Cambria" panose="02040503050406030204" pitchFamily="18" charset="0"/>
              </a:rPr>
              <a:t>АДЕКВАТНОСТ ПО </a:t>
            </a:r>
            <a:r>
              <a:rPr lang="en-US" sz="1300" dirty="0" smtClean="0">
                <a:latin typeface="Cambria" panose="02040503050406030204" pitchFamily="18" charset="0"/>
              </a:rPr>
              <a:t>CARMEL-U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ru-RU" sz="1300" dirty="0" smtClean="0">
                <a:latin typeface="Cambria" panose="02040503050406030204" pitchFamily="18" charset="0"/>
              </a:rPr>
              <a:t>УЛАГАЊЕ У ПРЕВЕНТИВУ </a:t>
            </a:r>
            <a:r>
              <a:rPr lang="ru-RU" sz="1300" dirty="0">
                <a:latin typeface="Cambria" panose="02040503050406030204" pitchFamily="18" charset="0"/>
              </a:rPr>
              <a:t>– </a:t>
            </a:r>
            <a:r>
              <a:rPr lang="ru-RU" sz="1300" dirty="0" smtClean="0">
                <a:latin typeface="Cambria" panose="02040503050406030204" pitchFamily="18" charset="0"/>
              </a:rPr>
              <a:t>МОРА ПОСТОЈАТИ ДИРЕКТНА ВЕЗА СА ВРСТОМ И ПРДЕМТОМ ОСИГУРАЊА</a:t>
            </a:r>
          </a:p>
          <a:p>
            <a:pPr marL="82296" indent="0">
              <a:buNone/>
            </a:pPr>
            <a:r>
              <a:rPr lang="ru-RU" sz="1300" dirty="0" smtClean="0">
                <a:latin typeface="Cambria" panose="02040503050406030204" pitchFamily="18" charset="0"/>
              </a:rPr>
              <a:t> </a:t>
            </a:r>
            <a:endParaRPr lang="ru-RU" sz="13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300" b="1" u="sng" dirty="0" smtClean="0">
                <a:latin typeface="Cambria" panose="02040503050406030204" pitchFamily="18" charset="0"/>
              </a:rPr>
              <a:t>УСЛУГЕ МОБИЛНЕ ТЕЛЕФОНИЈЕ</a:t>
            </a:r>
            <a:endParaRPr lang="ru-RU" sz="1300" b="1" u="sng" dirty="0">
              <a:latin typeface="Cambria" panose="02040503050406030204" pitchFamily="18" charset="0"/>
            </a:endParaRPr>
          </a:p>
          <a:p>
            <a:r>
              <a:rPr lang="ru-RU" sz="1300" dirty="0">
                <a:latin typeface="Cambria" panose="02040503050406030204" pitchFamily="18" charset="0"/>
              </a:rPr>
              <a:t>БРОЈ БАЗНИХ </a:t>
            </a:r>
            <a:r>
              <a:rPr lang="ru-RU" sz="1300" dirty="0" smtClean="0">
                <a:latin typeface="Cambria" panose="02040503050406030204" pitchFamily="18" charset="0"/>
              </a:rPr>
              <a:t>СТАНИЦА</a:t>
            </a:r>
            <a:endParaRPr lang="ru-RU" sz="1300" dirty="0">
              <a:latin typeface="Cambria" panose="02040503050406030204" pitchFamily="18" charset="0"/>
            </a:endParaRPr>
          </a:p>
          <a:p>
            <a:r>
              <a:rPr lang="ru-RU" sz="1300" dirty="0">
                <a:latin typeface="Cambria" panose="02040503050406030204" pitchFamily="18" charset="0"/>
              </a:rPr>
              <a:t>ПОКРИВЕНОСТ – САМО УКОЛИКО СЕ </a:t>
            </a:r>
            <a:r>
              <a:rPr lang="ru-RU" sz="1300" dirty="0" smtClean="0">
                <a:latin typeface="Cambria" panose="02040503050406030204" pitchFamily="18" charset="0"/>
              </a:rPr>
              <a:t>ОПРАВДА</a:t>
            </a:r>
            <a:endParaRPr lang="ru-RU" sz="1300" dirty="0">
              <a:latin typeface="Cambria" panose="02040503050406030204" pitchFamily="18" charset="0"/>
            </a:endParaRPr>
          </a:p>
          <a:p>
            <a:pPr marL="82296" indent="0">
              <a:buNone/>
            </a:pPr>
            <a:r>
              <a:rPr lang="ru-RU" sz="1300" dirty="0">
                <a:latin typeface="Cambria" panose="02040503050406030204" pitchFamily="18" charset="0"/>
              </a:rPr>
              <a:t> </a:t>
            </a:r>
          </a:p>
          <a:p>
            <a:pPr marL="82296" indent="0">
              <a:buNone/>
            </a:pPr>
            <a:r>
              <a:rPr lang="ru-RU" sz="1300" b="1" u="sng" dirty="0" smtClean="0">
                <a:latin typeface="Cambria" panose="02040503050406030204" pitchFamily="18" charset="0"/>
              </a:rPr>
              <a:t>НАБАВКА ГОРИВА</a:t>
            </a:r>
            <a:endParaRPr lang="ru-RU" sz="1300" b="1" u="sng" dirty="0">
              <a:latin typeface="Cambria" panose="02040503050406030204" pitchFamily="18" charset="0"/>
            </a:endParaRPr>
          </a:p>
          <a:p>
            <a:r>
              <a:rPr lang="ru-RU" sz="1300" dirty="0">
                <a:latin typeface="Cambria" panose="02040503050406030204" pitchFamily="18" charset="0"/>
              </a:rPr>
              <a:t>БРОЈ/РАСПРОСТРАЊЕНОСТ СТАНИЦА – </a:t>
            </a:r>
            <a:r>
              <a:rPr lang="ru-RU" sz="1300" dirty="0" smtClean="0">
                <a:latin typeface="Cambria" panose="02040503050406030204" pitchFamily="18" charset="0"/>
              </a:rPr>
              <a:t>ВЕЕЕЕЕОМА ОПРЕЗНО (оправданост)</a:t>
            </a:r>
            <a:endParaRPr lang="ru-RU" sz="13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56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680" y="188640"/>
            <a:ext cx="7602048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МЕХАНИЗМИ ЗАШТИТЕ</a:t>
            </a:r>
            <a:endParaRPr lang="sr-Latn-RS" sz="3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mbria" panose="02040503050406030204" pitchFamily="18" charset="0"/>
              </a:rPr>
              <a:t>Испитати како предвиђена методологија утиче на начела обезбеђења конкуренције и једнакости понуђача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Cambria" panose="02040503050406030204" pitchFamily="18" charset="0"/>
              </a:rPr>
              <a:t>Направити анализу повезаности елемента критеријума и његовог релативног </a:t>
            </a:r>
            <a:r>
              <a:rPr lang="ru-RU" sz="1800" dirty="0" smtClean="0">
                <a:latin typeface="Cambria" panose="02040503050406030204" pitchFamily="18" charset="0"/>
              </a:rPr>
              <a:t>значаја и </a:t>
            </a:r>
            <a:r>
              <a:rPr lang="ru-RU" sz="1800" dirty="0">
                <a:latin typeface="Cambria" panose="02040503050406030204" pitchFamily="18" charset="0"/>
              </a:rPr>
              <a:t>предмета </a:t>
            </a:r>
            <a:r>
              <a:rPr lang="ru-RU" sz="1800" dirty="0" smtClean="0">
                <a:latin typeface="Cambria" panose="02040503050406030204" pitchFamily="18" charset="0"/>
              </a:rPr>
              <a:t>набавке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Cambria" panose="02040503050406030204" pitchFamily="18" charset="0"/>
              </a:rPr>
              <a:t>Извршити </a:t>
            </a:r>
            <a:r>
              <a:rPr lang="ru-RU" sz="1800" dirty="0">
                <a:latin typeface="Cambria" panose="02040503050406030204" pitchFamily="18" charset="0"/>
              </a:rPr>
              <a:t>симулацију различитих могућих сценарија планираних модела и метода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latin typeface="Cambria" panose="02040503050406030204" pitchFamily="18" charset="0"/>
              </a:rPr>
              <a:t>Заштита од нежељених сценарија приликом оцењивања (примене методологије)</a:t>
            </a:r>
          </a:p>
          <a:p>
            <a:pPr>
              <a:buFontTx/>
              <a:buChar char="-"/>
            </a:pPr>
            <a:r>
              <a:rPr lang="ru-RU" sz="1800" u="sng" dirty="0" smtClean="0">
                <a:latin typeface="Cambria" panose="02040503050406030204" pitchFamily="18" charset="0"/>
              </a:rPr>
              <a:t>Технички део понуде</a:t>
            </a:r>
            <a:endParaRPr lang="ru-RU" sz="1800" u="sng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Минималан број бодова који понуда мора да оствари  и/или минимални услови које мора да испуни </a:t>
            </a:r>
          </a:p>
          <a:p>
            <a:pPr>
              <a:buFontTx/>
              <a:buChar char="-"/>
            </a:pPr>
            <a:r>
              <a:rPr lang="ru-RU" sz="1800" u="sng" dirty="0" smtClean="0">
                <a:latin typeface="Cambria" panose="02040503050406030204" pitchFamily="18" charset="0"/>
              </a:rPr>
              <a:t>Финансијски део  </a:t>
            </a:r>
            <a:r>
              <a:rPr lang="ru-RU" sz="1800" u="sng" dirty="0">
                <a:latin typeface="Cambria" panose="02040503050406030204" pitchFamily="18" charset="0"/>
              </a:rPr>
              <a:t>понуде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mbria" panose="02040503050406030204" pitchFamily="18" charset="0"/>
              </a:rPr>
              <a:t>Дефинисање </a:t>
            </a:r>
            <a:r>
              <a:rPr lang="ru-RU" sz="1800" dirty="0">
                <a:latin typeface="Cambria" panose="02040503050406030204" pitchFamily="18" charset="0"/>
              </a:rPr>
              <a:t>дозвољеног </a:t>
            </a:r>
            <a:r>
              <a:rPr lang="ru-RU" sz="1800" dirty="0" smtClean="0">
                <a:latin typeface="Cambria" panose="02040503050406030204" pitchFamily="18" charset="0"/>
              </a:rPr>
              <a:t>начина исказивања цена (број децимала, минимална </a:t>
            </a:r>
            <a:r>
              <a:rPr lang="ru-RU" sz="1800" dirty="0">
                <a:latin typeface="Cambria" panose="02040503050406030204" pitchFamily="18" charset="0"/>
              </a:rPr>
              <a:t>понуђена </a:t>
            </a:r>
            <a:r>
              <a:rPr lang="ru-RU" sz="1800" dirty="0" smtClean="0">
                <a:latin typeface="Cambria" panose="02040503050406030204" pitchFamily="18" charset="0"/>
              </a:rPr>
              <a:t>цена)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Cambria" panose="02040503050406030204" pitchFamily="18" charset="0"/>
              </a:rPr>
              <a:t>Шта са понуђеном ценом од </a:t>
            </a:r>
            <a:r>
              <a:rPr lang="ru-RU" sz="1800" dirty="0" smtClean="0">
                <a:latin typeface="Cambria" panose="02040503050406030204" pitchFamily="18" charset="0"/>
              </a:rPr>
              <a:t>0 </a:t>
            </a:r>
            <a:r>
              <a:rPr lang="ru-RU" sz="1800" dirty="0">
                <a:latin typeface="Cambria" panose="02040503050406030204" pitchFamily="18" charset="0"/>
              </a:rPr>
              <a:t>динара у поткритеријуму?</a:t>
            </a:r>
          </a:p>
          <a:p>
            <a:pPr marL="82296" indent="0" algn="ctr">
              <a:buNone/>
            </a:pPr>
            <a:r>
              <a:rPr lang="ru-RU" sz="1800" dirty="0" smtClean="0">
                <a:latin typeface="Cambria" panose="02040503050406030204" pitchFamily="18" charset="0"/>
              </a:rPr>
              <a:t>...</a:t>
            </a:r>
            <a:endParaRPr lang="ru-RU" sz="1800" dirty="0">
              <a:latin typeface="Cambria" panose="020405030504060302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7308" y="6305550"/>
            <a:ext cx="463540" cy="476250"/>
          </a:xfrm>
        </p:spPr>
        <p:txBody>
          <a:bodyPr/>
          <a:lstStyle/>
          <a:p>
            <a:fld id="{EB261974-F7AB-413C-8633-0282B2C63324}" type="slidenum">
              <a:rPr lang="en-US" smtClean="0">
                <a:latin typeface="Cambria" panose="02040503050406030204" pitchFamily="18" charset="0"/>
              </a:rPr>
              <a:pPr/>
              <a:t>57</a:t>
            </a:fld>
            <a:endParaRPr lang="en-US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58204" cy="859565"/>
          </a:xfrm>
        </p:spPr>
        <p:txBody>
          <a:bodyPr>
            <a:noAutofit/>
          </a:bodyPr>
          <a:lstStyle/>
          <a:p>
            <a:pPr algn="ctr"/>
            <a:r>
              <a:rPr lang="sr-Cyrl-C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ХВАЛА ВАМ НА ПАЖЊИ</a:t>
            </a:r>
            <a:endParaRPr lang="en-US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18837" y="5246158"/>
            <a:ext cx="942109" cy="705983"/>
          </a:xfrm>
          <a:custGeom>
            <a:avLst/>
            <a:gdLst>
              <a:gd name="connsiteX0" fmla="*/ 0 w 942109"/>
              <a:gd name="connsiteY0" fmla="*/ 360291 h 529487"/>
              <a:gd name="connsiteX1" fmla="*/ 350982 w 942109"/>
              <a:gd name="connsiteY1" fmla="*/ 471127 h 529487"/>
              <a:gd name="connsiteX2" fmla="*/ 332509 w 942109"/>
              <a:gd name="connsiteY2" fmla="*/ 73 h 529487"/>
              <a:gd name="connsiteX3" fmla="*/ 618837 w 942109"/>
              <a:gd name="connsiteY3" fmla="*/ 452655 h 529487"/>
              <a:gd name="connsiteX4" fmla="*/ 618837 w 942109"/>
              <a:gd name="connsiteY4" fmla="*/ 452655 h 529487"/>
              <a:gd name="connsiteX5" fmla="*/ 812800 w 942109"/>
              <a:gd name="connsiteY5" fmla="*/ 73 h 529487"/>
              <a:gd name="connsiteX6" fmla="*/ 886691 w 942109"/>
              <a:gd name="connsiteY6" fmla="*/ 489600 h 529487"/>
              <a:gd name="connsiteX7" fmla="*/ 923637 w 942109"/>
              <a:gd name="connsiteY7" fmla="*/ 498837 h 529487"/>
              <a:gd name="connsiteX8" fmla="*/ 942109 w 942109"/>
              <a:gd name="connsiteY8" fmla="*/ 480364 h 52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109" h="529487">
                <a:moveTo>
                  <a:pt x="0" y="360291"/>
                </a:moveTo>
                <a:cubicBezTo>
                  <a:pt x="147782" y="445727"/>
                  <a:pt x="295564" y="531163"/>
                  <a:pt x="350982" y="471127"/>
                </a:cubicBezTo>
                <a:cubicBezTo>
                  <a:pt x="406400" y="411091"/>
                  <a:pt x="287867" y="3152"/>
                  <a:pt x="332509" y="73"/>
                </a:cubicBezTo>
                <a:cubicBezTo>
                  <a:pt x="377151" y="-3006"/>
                  <a:pt x="618837" y="452655"/>
                  <a:pt x="618837" y="452655"/>
                </a:cubicBezTo>
                <a:lnTo>
                  <a:pt x="618837" y="452655"/>
                </a:lnTo>
                <a:cubicBezTo>
                  <a:pt x="651164" y="377225"/>
                  <a:pt x="768158" y="-6085"/>
                  <a:pt x="812800" y="73"/>
                </a:cubicBezTo>
                <a:cubicBezTo>
                  <a:pt x="857442" y="6230"/>
                  <a:pt x="868218" y="406473"/>
                  <a:pt x="886691" y="489600"/>
                </a:cubicBezTo>
                <a:cubicBezTo>
                  <a:pt x="905164" y="572727"/>
                  <a:pt x="914401" y="500376"/>
                  <a:pt x="923637" y="498837"/>
                </a:cubicBezTo>
                <a:cubicBezTo>
                  <a:pt x="932873" y="497298"/>
                  <a:pt x="937491" y="488831"/>
                  <a:pt x="942109" y="4803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64307" y="4708237"/>
            <a:ext cx="2119403" cy="1904191"/>
          </a:xfrm>
          <a:custGeom>
            <a:avLst/>
            <a:gdLst>
              <a:gd name="connsiteX0" fmla="*/ 105876 w 2119403"/>
              <a:gd name="connsiteY0" fmla="*/ 255732 h 1428143"/>
              <a:gd name="connsiteX1" fmla="*/ 346021 w 2119403"/>
              <a:gd name="connsiteY1" fmla="*/ 375805 h 1428143"/>
              <a:gd name="connsiteX2" fmla="*/ 401439 w 2119403"/>
              <a:gd name="connsiteY2" fmla="*/ 246496 h 1428143"/>
              <a:gd name="connsiteX3" fmla="*/ 401439 w 2119403"/>
              <a:gd name="connsiteY3" fmla="*/ 246496 h 1428143"/>
              <a:gd name="connsiteX4" fmla="*/ 475330 w 2119403"/>
              <a:gd name="connsiteY4" fmla="*/ 1364096 h 1428143"/>
              <a:gd name="connsiteX5" fmla="*/ 59694 w 2119403"/>
              <a:gd name="connsiteY5" fmla="*/ 1290205 h 1428143"/>
              <a:gd name="connsiteX6" fmla="*/ 59694 w 2119403"/>
              <a:gd name="connsiteY6" fmla="*/ 1280968 h 1428143"/>
              <a:gd name="connsiteX7" fmla="*/ 595403 w 2119403"/>
              <a:gd name="connsiteY7" fmla="*/ 828387 h 1428143"/>
              <a:gd name="connsiteX8" fmla="*/ 650821 w 2119403"/>
              <a:gd name="connsiteY8" fmla="*/ 1031587 h 1428143"/>
              <a:gd name="connsiteX9" fmla="*/ 872494 w 2119403"/>
              <a:gd name="connsiteY9" fmla="*/ 1031587 h 1428143"/>
              <a:gd name="connsiteX10" fmla="*/ 807839 w 2119403"/>
              <a:gd name="connsiteY10" fmla="*/ 745259 h 1428143"/>
              <a:gd name="connsiteX11" fmla="*/ 623112 w 2119403"/>
              <a:gd name="connsiteY11" fmla="*/ 819150 h 1428143"/>
              <a:gd name="connsiteX12" fmla="*/ 798603 w 2119403"/>
              <a:gd name="connsiteY12" fmla="*/ 772968 h 1428143"/>
              <a:gd name="connsiteX13" fmla="*/ 937149 w 2119403"/>
              <a:gd name="connsiteY13" fmla="*/ 828387 h 1428143"/>
              <a:gd name="connsiteX14" fmla="*/ 1417439 w 2119403"/>
              <a:gd name="connsiteY14" fmla="*/ 200314 h 1428143"/>
              <a:gd name="connsiteX15" fmla="*/ 955621 w 2119403"/>
              <a:gd name="connsiteY15" fmla="*/ 283441 h 1428143"/>
              <a:gd name="connsiteX16" fmla="*/ 1084930 w 2119403"/>
              <a:gd name="connsiteY16" fmla="*/ 1142423 h 1428143"/>
              <a:gd name="connsiteX17" fmla="*/ 1288130 w 2119403"/>
              <a:gd name="connsiteY17" fmla="*/ 828387 h 1428143"/>
              <a:gd name="connsiteX18" fmla="*/ 1094167 w 2119403"/>
              <a:gd name="connsiteY18" fmla="*/ 865332 h 1428143"/>
              <a:gd name="connsiteX19" fmla="*/ 1325076 w 2119403"/>
              <a:gd name="connsiteY19" fmla="*/ 819150 h 1428143"/>
              <a:gd name="connsiteX20" fmla="*/ 1352785 w 2119403"/>
              <a:gd name="connsiteY20" fmla="*/ 1170132 h 1428143"/>
              <a:gd name="connsiteX21" fmla="*/ 1491330 w 2119403"/>
              <a:gd name="connsiteY21" fmla="*/ 865332 h 1428143"/>
              <a:gd name="connsiteX22" fmla="*/ 1528276 w 2119403"/>
              <a:gd name="connsiteY22" fmla="*/ 1133187 h 1428143"/>
              <a:gd name="connsiteX23" fmla="*/ 1934676 w 2119403"/>
              <a:gd name="connsiteY23" fmla="*/ 126423 h 1428143"/>
              <a:gd name="connsiteX24" fmla="*/ 1676058 w 2119403"/>
              <a:gd name="connsiteY24" fmla="*/ 126423 h 1428143"/>
              <a:gd name="connsiteX25" fmla="*/ 1805367 w 2119403"/>
              <a:gd name="connsiteY25" fmla="*/ 1142423 h 1428143"/>
              <a:gd name="connsiteX26" fmla="*/ 1805367 w 2119403"/>
              <a:gd name="connsiteY26" fmla="*/ 874568 h 1428143"/>
              <a:gd name="connsiteX27" fmla="*/ 1990094 w 2119403"/>
              <a:gd name="connsiteY27" fmla="*/ 1059296 h 1428143"/>
              <a:gd name="connsiteX28" fmla="*/ 1555985 w 2119403"/>
              <a:gd name="connsiteY28" fmla="*/ 283441 h 1428143"/>
              <a:gd name="connsiteX29" fmla="*/ 2119403 w 2119403"/>
              <a:gd name="connsiteY29" fmla="*/ 320387 h 1428143"/>
              <a:gd name="connsiteX30" fmla="*/ 2119403 w 2119403"/>
              <a:gd name="connsiteY30" fmla="*/ 320387 h 142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19403" h="1428143">
                <a:moveTo>
                  <a:pt x="105876" y="255732"/>
                </a:moveTo>
                <a:cubicBezTo>
                  <a:pt x="201318" y="316538"/>
                  <a:pt x="296761" y="377344"/>
                  <a:pt x="346021" y="375805"/>
                </a:cubicBezTo>
                <a:cubicBezTo>
                  <a:pt x="395281" y="374266"/>
                  <a:pt x="401439" y="246496"/>
                  <a:pt x="401439" y="246496"/>
                </a:cubicBezTo>
                <a:lnTo>
                  <a:pt x="401439" y="246496"/>
                </a:lnTo>
                <a:cubicBezTo>
                  <a:pt x="413754" y="432763"/>
                  <a:pt x="532288" y="1190144"/>
                  <a:pt x="475330" y="1364096"/>
                </a:cubicBezTo>
                <a:cubicBezTo>
                  <a:pt x="418372" y="1538048"/>
                  <a:pt x="128967" y="1304060"/>
                  <a:pt x="59694" y="1290205"/>
                </a:cubicBezTo>
                <a:cubicBezTo>
                  <a:pt x="-9579" y="1276350"/>
                  <a:pt x="-29591" y="1357938"/>
                  <a:pt x="59694" y="1280968"/>
                </a:cubicBezTo>
                <a:cubicBezTo>
                  <a:pt x="148979" y="1203998"/>
                  <a:pt x="496882" y="869950"/>
                  <a:pt x="595403" y="828387"/>
                </a:cubicBezTo>
                <a:cubicBezTo>
                  <a:pt x="693924" y="786824"/>
                  <a:pt x="604639" y="997720"/>
                  <a:pt x="650821" y="1031587"/>
                </a:cubicBezTo>
                <a:cubicBezTo>
                  <a:pt x="697003" y="1065454"/>
                  <a:pt x="846324" y="1079308"/>
                  <a:pt x="872494" y="1031587"/>
                </a:cubicBezTo>
                <a:cubicBezTo>
                  <a:pt x="898664" y="983866"/>
                  <a:pt x="849403" y="780665"/>
                  <a:pt x="807839" y="745259"/>
                </a:cubicBezTo>
                <a:cubicBezTo>
                  <a:pt x="766275" y="709853"/>
                  <a:pt x="624651" y="814532"/>
                  <a:pt x="623112" y="819150"/>
                </a:cubicBezTo>
                <a:cubicBezTo>
                  <a:pt x="621573" y="823768"/>
                  <a:pt x="746264" y="771429"/>
                  <a:pt x="798603" y="772968"/>
                </a:cubicBezTo>
                <a:cubicBezTo>
                  <a:pt x="850943" y="774508"/>
                  <a:pt x="834010" y="923829"/>
                  <a:pt x="937149" y="828387"/>
                </a:cubicBezTo>
                <a:cubicBezTo>
                  <a:pt x="1040288" y="732945"/>
                  <a:pt x="1414360" y="291138"/>
                  <a:pt x="1417439" y="200314"/>
                </a:cubicBezTo>
                <a:cubicBezTo>
                  <a:pt x="1420518" y="109490"/>
                  <a:pt x="1011039" y="126423"/>
                  <a:pt x="955621" y="283441"/>
                </a:cubicBezTo>
                <a:cubicBezTo>
                  <a:pt x="900203" y="440459"/>
                  <a:pt x="1029512" y="1051599"/>
                  <a:pt x="1084930" y="1142423"/>
                </a:cubicBezTo>
                <a:cubicBezTo>
                  <a:pt x="1140348" y="1233247"/>
                  <a:pt x="1286591" y="874569"/>
                  <a:pt x="1288130" y="828387"/>
                </a:cubicBezTo>
                <a:cubicBezTo>
                  <a:pt x="1289669" y="782205"/>
                  <a:pt x="1088009" y="866871"/>
                  <a:pt x="1094167" y="865332"/>
                </a:cubicBezTo>
                <a:cubicBezTo>
                  <a:pt x="1100325" y="863793"/>
                  <a:pt x="1281973" y="768350"/>
                  <a:pt x="1325076" y="819150"/>
                </a:cubicBezTo>
                <a:cubicBezTo>
                  <a:pt x="1368179" y="869950"/>
                  <a:pt x="1325076" y="1162435"/>
                  <a:pt x="1352785" y="1170132"/>
                </a:cubicBezTo>
                <a:cubicBezTo>
                  <a:pt x="1380494" y="1177829"/>
                  <a:pt x="1462082" y="871489"/>
                  <a:pt x="1491330" y="865332"/>
                </a:cubicBezTo>
                <a:cubicBezTo>
                  <a:pt x="1520578" y="859175"/>
                  <a:pt x="1454385" y="1256338"/>
                  <a:pt x="1528276" y="1133187"/>
                </a:cubicBezTo>
                <a:cubicBezTo>
                  <a:pt x="1602167" y="1010036"/>
                  <a:pt x="1910046" y="294217"/>
                  <a:pt x="1934676" y="126423"/>
                </a:cubicBezTo>
                <a:cubicBezTo>
                  <a:pt x="1959306" y="-41371"/>
                  <a:pt x="1697610" y="-42910"/>
                  <a:pt x="1676058" y="126423"/>
                </a:cubicBezTo>
                <a:cubicBezTo>
                  <a:pt x="1654507" y="295756"/>
                  <a:pt x="1783816" y="1017732"/>
                  <a:pt x="1805367" y="1142423"/>
                </a:cubicBezTo>
                <a:cubicBezTo>
                  <a:pt x="1826918" y="1267114"/>
                  <a:pt x="1774579" y="888422"/>
                  <a:pt x="1805367" y="874568"/>
                </a:cubicBezTo>
                <a:cubicBezTo>
                  <a:pt x="1836155" y="860714"/>
                  <a:pt x="2031658" y="1157817"/>
                  <a:pt x="1990094" y="1059296"/>
                </a:cubicBezTo>
                <a:cubicBezTo>
                  <a:pt x="1948530" y="960775"/>
                  <a:pt x="1534434" y="406593"/>
                  <a:pt x="1555985" y="283441"/>
                </a:cubicBezTo>
                <a:cubicBezTo>
                  <a:pt x="1577537" y="160289"/>
                  <a:pt x="2119403" y="320387"/>
                  <a:pt x="2119403" y="320387"/>
                </a:cubicBezTo>
                <a:lnTo>
                  <a:pt x="2119403" y="32038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C00000"/>
              </a:solidFill>
            </a:endParaRPr>
          </a:p>
        </p:txBody>
      </p:sp>
      <p:pic>
        <p:nvPicPr>
          <p:cNvPr id="1026" name="Picture 2" descr="C:\Users\jovanpr.UJN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88658"/>
            <a:ext cx="3960440" cy="37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2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8588"/>
            <a:ext cx="7566422" cy="10098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Cyrl-CS" sz="24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sr-Cyrl-C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одатни услови за учешће у поступку </a:t>
            </a:r>
            <a:br>
              <a:rPr lang="sr-Cyrl-C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r-Cyrl-CS" sz="24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КАПАЦИТЕТ ПОНУЂАЧА -</a:t>
            </a:r>
            <a:endParaRPr lang="en-US" sz="24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knezebo.UJN\Desktop\Obuka 1609\masine-i-oprema-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10" y="4509120"/>
            <a:ext cx="237626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nezebo.UJN\Desktop\Obuka 1609\investicija_18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509120"/>
            <a:ext cx="237626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nezebo.UJN\Desktop\Obuka 1609\employees-engine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988840"/>
            <a:ext cx="2376263" cy="188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nezebo.UJN\Desktop\Obuka 1609\too much mo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3960"/>
            <a:ext cx="2376264" cy="1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47387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+mn-lt"/>
              </a:rPr>
              <a:t>ФИНАНСИЈСКИ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52021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+mn-lt"/>
              </a:rPr>
              <a:t>ПОСЛОВНИ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0492" y="41397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+mn-lt"/>
              </a:rPr>
              <a:t>ТЕХНИЧКИ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716" y="414520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  <a:latin typeface="+mn-lt"/>
              </a:rPr>
              <a:t>КАДРОВСКИ</a:t>
            </a:r>
            <a:endParaRPr lang="sr-Latn-R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76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121304" cy="96043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Cyrl-C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додатни услови за учешће у поступку јавне набавке – остале законске могућности</a:t>
            </a:r>
            <a:endParaRPr lang="en-US" sz="2600" b="1" dirty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05000"/>
            <a:ext cx="6961584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понуђач мора да докаже да над њим није покренут поступак стечаја или ликвидације, односно претходни стечајни поступак.</a:t>
            </a:r>
          </a:p>
          <a:p>
            <a:pPr algn="just">
              <a:buNone/>
            </a:pPr>
            <a:endParaRPr lang="sr-Cyrl-R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додатни услови у погледу испуњавања обавеза које понуђач има према својим подизвођачима или добављачима.</a:t>
            </a: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други додатни услови за учешће у поступку јавне набавке, посебно уколико се односе на социјална и еколошка питања.</a:t>
            </a:r>
          </a:p>
          <a:p>
            <a:pPr algn="just">
              <a:buNone/>
            </a:pPr>
            <a:endParaRPr 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AutoNum type="arabicPeriod"/>
            </a:pP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925"/>
            <a:ext cx="7620000" cy="944562"/>
          </a:xfrm>
        </p:spPr>
        <p:txBody>
          <a:bodyPr>
            <a:normAutofit/>
          </a:bodyPr>
          <a:lstStyle/>
          <a:p>
            <a:pPr algn="ctr"/>
            <a:r>
              <a:rPr lang="sr-Cyrl-C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itchFamily="18" charset="0"/>
              </a:rPr>
              <a:t>карактеристике додатних услова</a:t>
            </a:r>
            <a:endParaRPr lang="en-US" sz="2600" b="1" dirty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105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необавезност прописивања</a:t>
            </a:r>
          </a:p>
          <a:p>
            <a:pPr marL="0" indent="0"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смеју да дискриминишу 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понуђаче</a:t>
            </a:r>
          </a:p>
          <a:p>
            <a:pPr marL="0" lvl="0" indent="0" algn="just">
              <a:buNone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морају бити у логичкој вези са предметом јавне 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набавке</a:t>
            </a:r>
          </a:p>
          <a:p>
            <a:pPr marL="0" lvl="0" indent="0"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лиминишу понуђаче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који не могу да одговоре или за које постоји одређена сумња да неће моћи да одговоре задацима и сврси 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ЈН</a:t>
            </a:r>
          </a:p>
          <a:p>
            <a:pPr marL="0" lvl="0" indent="0" algn="just">
              <a:buNone/>
            </a:pP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рописују се увек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бази минимума (не као услов тачно траженог капацитета или на бази максимума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рше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селекцију понуда у две категорије - прихватљиве и 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неприхватљиве (нема </a:t>
            </a:r>
            <a:r>
              <a:rPr lang="sr-Cyrl-CS" sz="1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разлика унутар тих </a:t>
            </a:r>
            <a:r>
              <a:rPr lang="sr-Cyrl-C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групација)</a:t>
            </a: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None/>
            </a:pPr>
            <a:endParaRPr lang="sr-Cyrl-C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AutoNum type="arabicPeriod"/>
            </a:pP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None/>
            </a:pPr>
            <a:endParaRPr lang="sr-Cyrl-C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457200" algn="just">
              <a:buAutoNum type="arabicPeriod"/>
            </a:pPr>
            <a:endParaRPr lang="en-US" sz="18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592" y="5772342"/>
            <a:ext cx="76352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Услови за учешће из чл. 75. и 76. ЗЈН не могу бити одређени као елементи критеријума (чл. 85. ст. 4. ЗЈН)</a:t>
            </a:r>
          </a:p>
        </p:txBody>
      </p:sp>
    </p:spTree>
    <p:extLst>
      <p:ext uri="{BB962C8B-B14F-4D97-AF65-F5344CB8AC3E}">
        <p14:creationId xmlns:p14="http://schemas.microsoft.com/office/powerpoint/2010/main" val="28746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27547" y="332656"/>
            <a:ext cx="7913687" cy="833625"/>
          </a:xfrm>
        </p:spPr>
        <p:txBody>
          <a:bodyPr>
            <a:normAutofit/>
          </a:bodyPr>
          <a:lstStyle/>
          <a:p>
            <a:r>
              <a:rPr lang="sr-Cyrl-CS" altLang="en-US" sz="26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Финансијски </a:t>
            </a:r>
            <a:r>
              <a:rPr lang="sr-Cyrl-CS" altLang="en-US" sz="2600" b="1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капацитет - УСЛОВ </a:t>
            </a:r>
            <a:endParaRPr lang="sr-Cyrl-CS" altLang="en-US" sz="2600" b="1" dirty="0">
              <a:solidFill>
                <a:srgbClr val="0070C0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27547" y="1475656"/>
            <a:ext cx="8001000" cy="2884488"/>
          </a:xfrm>
        </p:spPr>
        <p:txBody>
          <a:bodyPr>
            <a:noAutofit/>
          </a:bodyPr>
          <a:lstStyle/>
          <a:p>
            <a:pPr marL="0" indent="0" algn="just" eaLnBrk="1" hangingPunct="1">
              <a:buClr>
                <a:srgbClr val="FFFFCC"/>
              </a:buClr>
              <a:buSzPct val="70000"/>
              <a:buFont typeface="Arial" charset="0"/>
              <a:buNone/>
            </a:pPr>
            <a:endParaRPr lang="sr-Cyrl-CS" alt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Укупан промет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Промет од делатности која је предмет јавне набавке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endParaRPr lang="sr-Cyrl-CS" alt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Остварен одређен профит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Остварен позитиван резултат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Непостојање блокаде 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r>
              <a:rPr lang="sr-Cyrl-CS" altLang="en-US" sz="180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Минимални промет по свакој од година</a:t>
            </a:r>
          </a:p>
          <a:p>
            <a:pPr algn="just" eaLnBrk="1" hangingPunct="1">
              <a:buClr>
                <a:srgbClr val="FFFFCC"/>
              </a:buClr>
              <a:buSzPct val="70000"/>
              <a:buFontTx/>
              <a:buChar char="-"/>
            </a:pPr>
            <a:endParaRPr lang="sr-Cyrl-CS" altLang="en-US" sz="1800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2060"/>
                </a:solidFill>
              </a:rPr>
              <a:pPr/>
              <a:t>9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66607" y="1777101"/>
            <a:ext cx="6669206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2731" y="2693331"/>
            <a:ext cx="1447800" cy="10626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 smtClean="0">
                <a:solidFill>
                  <a:srgbClr val="002060"/>
                </a:solidFill>
              </a:rPr>
              <a:t>?</a:t>
            </a:r>
            <a:endParaRPr lang="sr-Latn-RS" sz="66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38917" y="3755969"/>
            <a:ext cx="4767619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2629" y="3755969"/>
            <a:ext cx="4767619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3220</Words>
  <Application>Microsoft Office PowerPoint</Application>
  <PresentationFormat>On-screen Show (4:3)</PresentationFormat>
  <Paragraphs>821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Додатни услови за учешће –пракса и ставови Управе за јавне набавке</vt:lpstr>
      <vt:lpstr>садржај</vt:lpstr>
      <vt:lpstr>Однос додатних услова, техничке спецификације и елемената критеријума</vt:lpstr>
      <vt:lpstr>PowerPoint Presentation</vt:lpstr>
      <vt:lpstr>PowerPoint Presentation</vt:lpstr>
      <vt:lpstr>Додатни услови за учешће у поступку  – КАПАЦИТЕТ ПОНУЂАЧА -</vt:lpstr>
      <vt:lpstr>додатни услови за учешће у поступку јавне набавке – остале законске могућности</vt:lpstr>
      <vt:lpstr>карактеристике додатних услова</vt:lpstr>
      <vt:lpstr>Финансијски капацитет - УСЛОВ </vt:lpstr>
      <vt:lpstr>Пословни капацитет - УСЛОВ</vt:lpstr>
      <vt:lpstr>Технички капацитет – УСЛОВ</vt:lpstr>
      <vt:lpstr>Услов и доказ</vt:lpstr>
      <vt:lpstr>Добра и лоша пракса у одређивању додатних услова – ставови УЈН</vt:lpstr>
      <vt:lpstr>Да ли је дозвољено тражити ауторизацију произвођача за набавку одређене опреме?</vt:lpstr>
      <vt:lpstr>Да ли се као додатни услов може одредити максимална удаљеност одређеног објекта понуђача (складишта, базе, продајног објекта...) од наручиоца?</vt:lpstr>
      <vt:lpstr>Да ли се као додатни услов може прописати да понуђач у претходном периоду није био неликвидан (у блокади)?</vt:lpstr>
      <vt:lpstr>Да ли је дозвољено као додатни услов одредити обавезан обилазак локације са којом је у вези извршење уговора о предметној јавној набавци?</vt:lpstr>
      <vt:lpstr>Да ли је дозвољено као додатни услов одредити да је понуђач регистрован за обављање делатности која је предмет ЈН?</vt:lpstr>
      <vt:lpstr>Критеријуми за избор најповољније понуде</vt:lpstr>
      <vt:lpstr>Најниже понуђена цена</vt:lpstr>
      <vt:lpstr>Економски најповољнија понуда</vt:lpstr>
      <vt:lpstr>Елементи критеријума - карактеристике</vt:lpstr>
      <vt:lpstr>PowerPoint Presentation</vt:lpstr>
      <vt:lpstr>МОДЕЛИ ОЦЕЊИВАЊА</vt:lpstr>
      <vt:lpstr>ПРИМЕР ЗА АНАЛИЗУ</vt:lpstr>
      <vt:lpstr>Пондерисање</vt:lpstr>
      <vt:lpstr>PowerPoint Presentation</vt:lpstr>
      <vt:lpstr>ПОНДЕРИСАЊЕ ЦЕНЕ - Релативни модел 1 – у односу на ценовно најповољнију понуду</vt:lpstr>
      <vt:lpstr>Предност – једноставност и логика</vt:lpstr>
      <vt:lpstr>Мана – Могућност утицаја ценовно најповољнијe понудe на избор (необјективност утицаја)</vt:lpstr>
      <vt:lpstr>АПСОЛУТНИ МОДЕЛ – УНАПРЕД ОДРЕЂЕНИ БРОЈ ПОНДЕРА</vt:lpstr>
      <vt:lpstr>КОМБИНАЦИЈА:  АПСОЛУТНИ И РЕЛАТИВНИ МОДЕЛ</vt:lpstr>
      <vt:lpstr>Остали елементи –  релативни или апсолутни модел?</vt:lpstr>
      <vt:lpstr>Остали елементи –  релативни или апсолутни модел?</vt:lpstr>
      <vt:lpstr>Остали елементи –  релативни или апсолутни модел?</vt:lpstr>
      <vt:lpstr>PowerPoint Presentation</vt:lpstr>
      <vt:lpstr>PowerPoint Presentation</vt:lpstr>
      <vt:lpstr>PowerPoint Presentation</vt:lpstr>
      <vt:lpstr>Варијације на тему</vt:lpstr>
      <vt:lpstr>PowerPoint Presentation</vt:lpstr>
      <vt:lpstr>Идеје и предлози  за примену ЕНП</vt:lpstr>
      <vt:lpstr>Услуга осигурања запослених</vt:lpstr>
      <vt:lpstr>Набавка одела</vt:lpstr>
      <vt:lpstr>PowerPoint Presentation</vt:lpstr>
      <vt:lpstr>Набавка рачунара</vt:lpstr>
      <vt:lpstr>Набавка штампача</vt:lpstr>
      <vt:lpstr>PowerPoint Presentation</vt:lpstr>
      <vt:lpstr>Набавка возила</vt:lpstr>
      <vt:lpstr>Life-cycle cost</vt:lpstr>
      <vt:lpstr>Набавка гума</vt:lpstr>
      <vt:lpstr>Услуге пројектовања (АГ пројекат)</vt:lpstr>
      <vt:lpstr>Набавка енергетских пелета од дрвне био масе*</vt:lpstr>
      <vt:lpstr>PowerPoint Presentation</vt:lpstr>
      <vt:lpstr>Ризици, опасности, грешке</vt:lpstr>
      <vt:lpstr>PowerPoint Presentation</vt:lpstr>
      <vt:lpstr>Грешке – веза: елемент критеријума- извршење уговора</vt:lpstr>
      <vt:lpstr>МЕХАНИЗМИ ЗАШТИТЕ</vt:lpstr>
      <vt:lpstr>ХВАЛА ВАМ НА ПАЖЊИ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Stavovi i tumacenja UJN</dc:title>
  <dc:creator>Milos Jovic</dc:creator>
  <cp:lastModifiedBy>Milos Jovic</cp:lastModifiedBy>
  <cp:revision>246</cp:revision>
  <dcterms:created xsi:type="dcterms:W3CDTF">2015-03-06T12:04:31Z</dcterms:created>
  <dcterms:modified xsi:type="dcterms:W3CDTF">2016-12-08T06:51:20Z</dcterms:modified>
</cp:coreProperties>
</file>